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72" r:id="rId2"/>
    <p:sldId id="270" r:id="rId3"/>
    <p:sldId id="295" r:id="rId4"/>
    <p:sldId id="289" r:id="rId5"/>
    <p:sldId id="290" r:id="rId6"/>
    <p:sldId id="291" r:id="rId7"/>
    <p:sldId id="29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6" r:id="rId19"/>
    <p:sldId id="296" r:id="rId20"/>
    <p:sldId id="297" r:id="rId21"/>
    <p:sldId id="298" r:id="rId22"/>
    <p:sldId id="299" r:id="rId23"/>
    <p:sldId id="293" r:id="rId24"/>
    <p:sldId id="294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3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0" y="72"/>
      </p:cViewPr>
      <p:guideLst>
        <p:guide orient="horz" pos="2160"/>
        <p:guide pos="4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5637A-DE7C-4D63-8FC5-FD12E946741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8C95082E-385E-4EEC-9133-1A5EE49AEBDF}">
      <dgm:prSet phldrT="[Текст]"/>
      <dgm:spPr/>
      <dgm:t>
        <a:bodyPr/>
        <a:lstStyle/>
        <a:p>
          <a:r>
            <a:rPr lang="ru-RU" dirty="0"/>
            <a:t>Грант</a:t>
          </a:r>
        </a:p>
      </dgm:t>
    </dgm:pt>
    <dgm:pt modelId="{160C3F8F-3CB4-4F75-A58A-53DDE34C70C3}" type="parTrans" cxnId="{FFE6C356-A8DB-42D5-AF4D-9FDEC909D3AE}">
      <dgm:prSet/>
      <dgm:spPr/>
      <dgm:t>
        <a:bodyPr/>
        <a:lstStyle/>
        <a:p>
          <a:endParaRPr lang="ru-RU"/>
        </a:p>
      </dgm:t>
    </dgm:pt>
    <dgm:pt modelId="{712DA7B5-3145-4E5C-8FC6-C4DCD1930240}" type="sibTrans" cxnId="{FFE6C356-A8DB-42D5-AF4D-9FDEC909D3AE}">
      <dgm:prSet/>
      <dgm:spPr/>
      <dgm:t>
        <a:bodyPr/>
        <a:lstStyle/>
        <a:p>
          <a:endParaRPr lang="ru-RU"/>
        </a:p>
      </dgm:t>
    </dgm:pt>
    <dgm:pt modelId="{1B79B281-E243-4E75-82CF-32D3D854B092}">
      <dgm:prSet phldrT="[Текст]" custT="1"/>
      <dgm:spPr/>
      <dgm:t>
        <a:bodyPr/>
        <a:lstStyle/>
        <a:p>
          <a:r>
            <a:rPr lang="ru-RU" sz="2400" dirty="0"/>
            <a:t>Создание/восстановление инфраструктуры</a:t>
          </a:r>
        </a:p>
      </dgm:t>
    </dgm:pt>
    <dgm:pt modelId="{6540E6D7-1626-4458-9455-3BD21A7C3F60}" type="parTrans" cxnId="{8DA292A2-E359-48EE-9431-80880C053BE2}">
      <dgm:prSet/>
      <dgm:spPr/>
      <dgm:t>
        <a:bodyPr/>
        <a:lstStyle/>
        <a:p>
          <a:endParaRPr lang="ru-RU"/>
        </a:p>
      </dgm:t>
    </dgm:pt>
    <dgm:pt modelId="{17BC1B43-EE66-4A8C-ACFC-BD9746EC5BF3}" type="sibTrans" cxnId="{8DA292A2-E359-48EE-9431-80880C053BE2}">
      <dgm:prSet/>
      <dgm:spPr/>
      <dgm:t>
        <a:bodyPr/>
        <a:lstStyle/>
        <a:p>
          <a:endParaRPr lang="ru-RU"/>
        </a:p>
      </dgm:t>
    </dgm:pt>
    <dgm:pt modelId="{D1684325-31C7-43E8-92B5-BC62B7D907F4}">
      <dgm:prSet phldrT="[Текст]" custT="1"/>
      <dgm:spPr/>
      <dgm:t>
        <a:bodyPr/>
        <a:lstStyle/>
        <a:p>
          <a:r>
            <a:rPr lang="ru-RU" sz="2400" dirty="0"/>
            <a:t>Создание/развитие сообщества</a:t>
          </a:r>
        </a:p>
      </dgm:t>
    </dgm:pt>
    <dgm:pt modelId="{322CDD5E-0E59-496A-A760-F81933C926C0}" type="parTrans" cxnId="{DFB21D73-5954-4F0E-8EC3-6C1DFBB77102}">
      <dgm:prSet/>
      <dgm:spPr/>
      <dgm:t>
        <a:bodyPr/>
        <a:lstStyle/>
        <a:p>
          <a:endParaRPr lang="ru-RU"/>
        </a:p>
      </dgm:t>
    </dgm:pt>
    <dgm:pt modelId="{E1762A46-E64F-428C-8A10-3931870FDE31}" type="sibTrans" cxnId="{DFB21D73-5954-4F0E-8EC3-6C1DFBB77102}">
      <dgm:prSet/>
      <dgm:spPr/>
      <dgm:t>
        <a:bodyPr/>
        <a:lstStyle/>
        <a:p>
          <a:endParaRPr lang="ru-RU"/>
        </a:p>
      </dgm:t>
    </dgm:pt>
    <dgm:pt modelId="{6310AB3D-AA2C-4A0D-926C-7E9603579E18}">
      <dgm:prSet phldrT="[Текст]" custT="1"/>
      <dgm:spPr/>
      <dgm:t>
        <a:bodyPr/>
        <a:lstStyle/>
        <a:p>
          <a:r>
            <a:rPr lang="ru-RU" sz="2400" dirty="0"/>
            <a:t>Исследования (научные гранты)</a:t>
          </a:r>
        </a:p>
      </dgm:t>
    </dgm:pt>
    <dgm:pt modelId="{F0DA1EE9-B2EB-46DB-A44F-8F38CCAA8454}" type="parTrans" cxnId="{9203D968-9317-4C72-90EA-FD8B96EC6D7E}">
      <dgm:prSet/>
      <dgm:spPr/>
      <dgm:t>
        <a:bodyPr/>
        <a:lstStyle/>
        <a:p>
          <a:endParaRPr lang="ru-RU"/>
        </a:p>
      </dgm:t>
    </dgm:pt>
    <dgm:pt modelId="{A4A78263-C712-40DB-A54F-8B9A6259C32D}" type="sibTrans" cxnId="{9203D968-9317-4C72-90EA-FD8B96EC6D7E}">
      <dgm:prSet/>
      <dgm:spPr/>
      <dgm:t>
        <a:bodyPr/>
        <a:lstStyle/>
        <a:p>
          <a:endParaRPr lang="ru-RU"/>
        </a:p>
      </dgm:t>
    </dgm:pt>
    <dgm:pt modelId="{FF2FB9D6-0A54-4F28-AD06-63939FC40C78}">
      <dgm:prSet custT="1"/>
      <dgm:spPr/>
      <dgm:t>
        <a:bodyPr/>
        <a:lstStyle/>
        <a:p>
          <a:r>
            <a:rPr lang="ru-RU" sz="2400" dirty="0"/>
            <a:t>Разработка и распространение методических пособий и материалов</a:t>
          </a:r>
        </a:p>
      </dgm:t>
    </dgm:pt>
    <dgm:pt modelId="{672C8460-3C96-4665-8D4E-DDDE8FAAA875}" type="parTrans" cxnId="{1CEFF085-A784-4387-A26C-A6873C5A738B}">
      <dgm:prSet/>
      <dgm:spPr/>
      <dgm:t>
        <a:bodyPr/>
        <a:lstStyle/>
        <a:p>
          <a:endParaRPr lang="ru-RU"/>
        </a:p>
      </dgm:t>
    </dgm:pt>
    <dgm:pt modelId="{F90B56C4-F7AC-4970-8209-6972C95755B0}" type="sibTrans" cxnId="{1CEFF085-A784-4387-A26C-A6873C5A738B}">
      <dgm:prSet/>
      <dgm:spPr/>
      <dgm:t>
        <a:bodyPr/>
        <a:lstStyle/>
        <a:p>
          <a:endParaRPr lang="ru-RU"/>
        </a:p>
      </dgm:t>
    </dgm:pt>
    <dgm:pt modelId="{3F776BA6-C5B8-42F7-9D38-D21BBEA2EF93}">
      <dgm:prSet custT="1"/>
      <dgm:spPr/>
      <dgm:t>
        <a:bodyPr/>
        <a:lstStyle/>
        <a:p>
          <a:r>
            <a:rPr lang="ru-RU" sz="2400" dirty="0"/>
            <a:t>Создание/развитие автономной системы работы</a:t>
          </a:r>
        </a:p>
      </dgm:t>
    </dgm:pt>
    <dgm:pt modelId="{A702A179-9B53-4297-B88B-0656009F8C7B}" type="parTrans" cxnId="{9A118050-97E9-45DC-A0C6-C1C11B034CB8}">
      <dgm:prSet/>
      <dgm:spPr/>
      <dgm:t>
        <a:bodyPr/>
        <a:lstStyle/>
        <a:p>
          <a:endParaRPr lang="ru-RU"/>
        </a:p>
      </dgm:t>
    </dgm:pt>
    <dgm:pt modelId="{9458F7ED-4550-4E6A-AEDC-5A5307594F6D}" type="sibTrans" cxnId="{9A118050-97E9-45DC-A0C6-C1C11B034CB8}">
      <dgm:prSet/>
      <dgm:spPr/>
      <dgm:t>
        <a:bodyPr/>
        <a:lstStyle/>
        <a:p>
          <a:endParaRPr lang="ru-RU"/>
        </a:p>
      </dgm:t>
    </dgm:pt>
    <dgm:pt modelId="{792C85AD-4777-4C6C-89CB-5A8112F1628C}" type="pres">
      <dgm:prSet presAssocID="{7445637A-DE7C-4D63-8FC5-FD12E946741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D3B04A3-D604-482C-8550-AE154E3319F8}" type="pres">
      <dgm:prSet presAssocID="{8C95082E-385E-4EEC-9133-1A5EE49AEBDF}" presName="root1" presStyleCnt="0"/>
      <dgm:spPr/>
    </dgm:pt>
    <dgm:pt modelId="{D9DD42AC-248A-4134-BCBC-51517E20EF29}" type="pres">
      <dgm:prSet presAssocID="{8C95082E-385E-4EEC-9133-1A5EE49AEBDF}" presName="LevelOneTextNode" presStyleLbl="node0" presStyleIdx="0" presStyleCnt="1">
        <dgm:presLayoutVars>
          <dgm:chPref val="3"/>
        </dgm:presLayoutVars>
      </dgm:prSet>
      <dgm:spPr/>
    </dgm:pt>
    <dgm:pt modelId="{E6916B9C-EF88-4F9C-AD1F-24E441E969F2}" type="pres">
      <dgm:prSet presAssocID="{8C95082E-385E-4EEC-9133-1A5EE49AEBDF}" presName="level2hierChild" presStyleCnt="0"/>
      <dgm:spPr/>
    </dgm:pt>
    <dgm:pt modelId="{89FBAA22-104A-4619-B3F6-2E5B5C8F8AED}" type="pres">
      <dgm:prSet presAssocID="{6540E6D7-1626-4458-9455-3BD21A7C3F60}" presName="conn2-1" presStyleLbl="parChTrans1D2" presStyleIdx="0" presStyleCnt="5"/>
      <dgm:spPr/>
    </dgm:pt>
    <dgm:pt modelId="{4FD61CAA-611C-416C-A34F-085C0FE710A2}" type="pres">
      <dgm:prSet presAssocID="{6540E6D7-1626-4458-9455-3BD21A7C3F60}" presName="connTx" presStyleLbl="parChTrans1D2" presStyleIdx="0" presStyleCnt="5"/>
      <dgm:spPr/>
    </dgm:pt>
    <dgm:pt modelId="{14D19BAB-C916-4601-80D1-BC5B54370947}" type="pres">
      <dgm:prSet presAssocID="{1B79B281-E243-4E75-82CF-32D3D854B092}" presName="root2" presStyleCnt="0"/>
      <dgm:spPr/>
    </dgm:pt>
    <dgm:pt modelId="{90701A21-A99C-49BB-84E7-C6663C327400}" type="pres">
      <dgm:prSet presAssocID="{1B79B281-E243-4E75-82CF-32D3D854B092}" presName="LevelTwoTextNode" presStyleLbl="node2" presStyleIdx="0" presStyleCnt="5" custScaleX="273574">
        <dgm:presLayoutVars>
          <dgm:chPref val="3"/>
        </dgm:presLayoutVars>
      </dgm:prSet>
      <dgm:spPr/>
    </dgm:pt>
    <dgm:pt modelId="{C4E62D13-0F68-4489-8C6D-AF68A18E7BAB}" type="pres">
      <dgm:prSet presAssocID="{1B79B281-E243-4E75-82CF-32D3D854B092}" presName="level3hierChild" presStyleCnt="0"/>
      <dgm:spPr/>
    </dgm:pt>
    <dgm:pt modelId="{3F426B81-30FB-4FE4-88C2-3C9B22285A61}" type="pres">
      <dgm:prSet presAssocID="{322CDD5E-0E59-496A-A760-F81933C926C0}" presName="conn2-1" presStyleLbl="parChTrans1D2" presStyleIdx="1" presStyleCnt="5"/>
      <dgm:spPr/>
    </dgm:pt>
    <dgm:pt modelId="{6F9688CC-2201-4979-806E-E54ECF16FAE7}" type="pres">
      <dgm:prSet presAssocID="{322CDD5E-0E59-496A-A760-F81933C926C0}" presName="connTx" presStyleLbl="parChTrans1D2" presStyleIdx="1" presStyleCnt="5"/>
      <dgm:spPr/>
    </dgm:pt>
    <dgm:pt modelId="{38BF06BC-9108-4BFF-8D8E-61A0373FE5A8}" type="pres">
      <dgm:prSet presAssocID="{D1684325-31C7-43E8-92B5-BC62B7D907F4}" presName="root2" presStyleCnt="0"/>
      <dgm:spPr/>
    </dgm:pt>
    <dgm:pt modelId="{E75A7604-0773-46FD-A47B-87B1E03E162C}" type="pres">
      <dgm:prSet presAssocID="{D1684325-31C7-43E8-92B5-BC62B7D907F4}" presName="LevelTwoTextNode" presStyleLbl="node2" presStyleIdx="1" presStyleCnt="5" custScaleX="243429">
        <dgm:presLayoutVars>
          <dgm:chPref val="3"/>
        </dgm:presLayoutVars>
      </dgm:prSet>
      <dgm:spPr/>
    </dgm:pt>
    <dgm:pt modelId="{3FAED7A1-842A-4C5F-B3FD-9C1AA941D854}" type="pres">
      <dgm:prSet presAssocID="{D1684325-31C7-43E8-92B5-BC62B7D907F4}" presName="level3hierChild" presStyleCnt="0"/>
      <dgm:spPr/>
    </dgm:pt>
    <dgm:pt modelId="{41D919C7-5B6F-4BDD-88C1-967ADBC25CBA}" type="pres">
      <dgm:prSet presAssocID="{F0DA1EE9-B2EB-46DB-A44F-8F38CCAA8454}" presName="conn2-1" presStyleLbl="parChTrans1D2" presStyleIdx="2" presStyleCnt="5"/>
      <dgm:spPr/>
    </dgm:pt>
    <dgm:pt modelId="{DB7FBDA6-6C0D-44D6-8D23-D25EFDBC0160}" type="pres">
      <dgm:prSet presAssocID="{F0DA1EE9-B2EB-46DB-A44F-8F38CCAA8454}" presName="connTx" presStyleLbl="parChTrans1D2" presStyleIdx="2" presStyleCnt="5"/>
      <dgm:spPr/>
    </dgm:pt>
    <dgm:pt modelId="{B182C4AF-930E-403B-B73C-14C92FF93159}" type="pres">
      <dgm:prSet presAssocID="{6310AB3D-AA2C-4A0D-926C-7E9603579E18}" presName="root2" presStyleCnt="0"/>
      <dgm:spPr/>
    </dgm:pt>
    <dgm:pt modelId="{58CE5552-64EB-41D2-A037-64675CACEC4F}" type="pres">
      <dgm:prSet presAssocID="{6310AB3D-AA2C-4A0D-926C-7E9603579E18}" presName="LevelTwoTextNode" presStyleLbl="node2" presStyleIdx="2" presStyleCnt="5" custScaleX="257324">
        <dgm:presLayoutVars>
          <dgm:chPref val="3"/>
        </dgm:presLayoutVars>
      </dgm:prSet>
      <dgm:spPr/>
    </dgm:pt>
    <dgm:pt modelId="{46FD6735-F40A-4B1B-98D8-E7F5486DEA0F}" type="pres">
      <dgm:prSet presAssocID="{6310AB3D-AA2C-4A0D-926C-7E9603579E18}" presName="level3hierChild" presStyleCnt="0"/>
      <dgm:spPr/>
    </dgm:pt>
    <dgm:pt modelId="{34AD1D4D-D43D-448E-BFFF-3C0EF674BE8D}" type="pres">
      <dgm:prSet presAssocID="{672C8460-3C96-4665-8D4E-DDDE8FAAA875}" presName="conn2-1" presStyleLbl="parChTrans1D2" presStyleIdx="3" presStyleCnt="5"/>
      <dgm:spPr/>
    </dgm:pt>
    <dgm:pt modelId="{48D2668B-1896-4A9D-A53D-1B752F1802F6}" type="pres">
      <dgm:prSet presAssocID="{672C8460-3C96-4665-8D4E-DDDE8FAAA875}" presName="connTx" presStyleLbl="parChTrans1D2" presStyleIdx="3" presStyleCnt="5"/>
      <dgm:spPr/>
    </dgm:pt>
    <dgm:pt modelId="{7922A0F6-E45A-4F87-A8EA-809100A95580}" type="pres">
      <dgm:prSet presAssocID="{FF2FB9D6-0A54-4F28-AD06-63939FC40C78}" presName="root2" presStyleCnt="0"/>
      <dgm:spPr/>
    </dgm:pt>
    <dgm:pt modelId="{4DADB3A0-70F0-4DD2-A3F2-787951CF2BF3}" type="pres">
      <dgm:prSet presAssocID="{FF2FB9D6-0A54-4F28-AD06-63939FC40C78}" presName="LevelTwoTextNode" presStyleLbl="node2" presStyleIdx="3" presStyleCnt="5" custScaleX="264833">
        <dgm:presLayoutVars>
          <dgm:chPref val="3"/>
        </dgm:presLayoutVars>
      </dgm:prSet>
      <dgm:spPr/>
    </dgm:pt>
    <dgm:pt modelId="{2DF227C5-6CF5-4BF2-870A-0E8054FE210B}" type="pres">
      <dgm:prSet presAssocID="{FF2FB9D6-0A54-4F28-AD06-63939FC40C78}" presName="level3hierChild" presStyleCnt="0"/>
      <dgm:spPr/>
    </dgm:pt>
    <dgm:pt modelId="{A946078B-170F-465F-9FCE-BE7AEA0BD43E}" type="pres">
      <dgm:prSet presAssocID="{A702A179-9B53-4297-B88B-0656009F8C7B}" presName="conn2-1" presStyleLbl="parChTrans1D2" presStyleIdx="4" presStyleCnt="5"/>
      <dgm:spPr/>
    </dgm:pt>
    <dgm:pt modelId="{EBB03CFE-9453-4850-98B6-C07565AC6038}" type="pres">
      <dgm:prSet presAssocID="{A702A179-9B53-4297-B88B-0656009F8C7B}" presName="connTx" presStyleLbl="parChTrans1D2" presStyleIdx="4" presStyleCnt="5"/>
      <dgm:spPr/>
    </dgm:pt>
    <dgm:pt modelId="{2EE7F501-C16C-424F-93FD-4A874BE1F4FC}" type="pres">
      <dgm:prSet presAssocID="{3F776BA6-C5B8-42F7-9D38-D21BBEA2EF93}" presName="root2" presStyleCnt="0"/>
      <dgm:spPr/>
    </dgm:pt>
    <dgm:pt modelId="{3E5E1BAA-20D7-4108-9CE7-FB9A19F5E31F}" type="pres">
      <dgm:prSet presAssocID="{3F776BA6-C5B8-42F7-9D38-D21BBEA2EF93}" presName="LevelTwoTextNode" presStyleLbl="node2" presStyleIdx="4" presStyleCnt="5" custScaleX="286135">
        <dgm:presLayoutVars>
          <dgm:chPref val="3"/>
        </dgm:presLayoutVars>
      </dgm:prSet>
      <dgm:spPr/>
    </dgm:pt>
    <dgm:pt modelId="{6D176273-8E4F-4C29-BDE6-B5DCB0CF9451}" type="pres">
      <dgm:prSet presAssocID="{3F776BA6-C5B8-42F7-9D38-D21BBEA2EF93}" presName="level3hierChild" presStyleCnt="0"/>
      <dgm:spPr/>
    </dgm:pt>
  </dgm:ptLst>
  <dgm:cxnLst>
    <dgm:cxn modelId="{F30C4B02-23ED-468C-98EF-512A265324AB}" type="presOf" srcId="{672C8460-3C96-4665-8D4E-DDDE8FAAA875}" destId="{48D2668B-1896-4A9D-A53D-1B752F1802F6}" srcOrd="1" destOrd="0" presId="urn:microsoft.com/office/officeart/2008/layout/HorizontalMultiLevelHierarchy"/>
    <dgm:cxn modelId="{031E5806-AFC7-4454-9865-7AD65C96698C}" type="presOf" srcId="{8C95082E-385E-4EEC-9133-1A5EE49AEBDF}" destId="{D9DD42AC-248A-4134-BCBC-51517E20EF29}" srcOrd="0" destOrd="0" presId="urn:microsoft.com/office/officeart/2008/layout/HorizontalMultiLevelHierarchy"/>
    <dgm:cxn modelId="{14917F12-D752-48F4-B517-97C2A745BB81}" type="presOf" srcId="{F0DA1EE9-B2EB-46DB-A44F-8F38CCAA8454}" destId="{DB7FBDA6-6C0D-44D6-8D23-D25EFDBC0160}" srcOrd="1" destOrd="0" presId="urn:microsoft.com/office/officeart/2008/layout/HorizontalMultiLevelHierarchy"/>
    <dgm:cxn modelId="{5487291B-C832-4565-8225-1B5BC2EDB6DC}" type="presOf" srcId="{F0DA1EE9-B2EB-46DB-A44F-8F38CCAA8454}" destId="{41D919C7-5B6F-4BDD-88C1-967ADBC25CBA}" srcOrd="0" destOrd="0" presId="urn:microsoft.com/office/officeart/2008/layout/HorizontalMultiLevelHierarchy"/>
    <dgm:cxn modelId="{F25CFC3D-2745-4662-A14C-050E46C4F5B9}" type="presOf" srcId="{6540E6D7-1626-4458-9455-3BD21A7C3F60}" destId="{89FBAA22-104A-4619-B3F6-2E5B5C8F8AED}" srcOrd="0" destOrd="0" presId="urn:microsoft.com/office/officeart/2008/layout/HorizontalMultiLevelHierarchy"/>
    <dgm:cxn modelId="{AD140B40-9E88-4868-977C-6691D723A5ED}" type="presOf" srcId="{672C8460-3C96-4665-8D4E-DDDE8FAAA875}" destId="{34AD1D4D-D43D-448E-BFFF-3C0EF674BE8D}" srcOrd="0" destOrd="0" presId="urn:microsoft.com/office/officeart/2008/layout/HorizontalMultiLevelHierarchy"/>
    <dgm:cxn modelId="{9203D968-9317-4C72-90EA-FD8B96EC6D7E}" srcId="{8C95082E-385E-4EEC-9133-1A5EE49AEBDF}" destId="{6310AB3D-AA2C-4A0D-926C-7E9603579E18}" srcOrd="2" destOrd="0" parTransId="{F0DA1EE9-B2EB-46DB-A44F-8F38CCAA8454}" sibTransId="{A4A78263-C712-40DB-A54F-8B9A6259C32D}"/>
    <dgm:cxn modelId="{9A118050-97E9-45DC-A0C6-C1C11B034CB8}" srcId="{8C95082E-385E-4EEC-9133-1A5EE49AEBDF}" destId="{3F776BA6-C5B8-42F7-9D38-D21BBEA2EF93}" srcOrd="4" destOrd="0" parTransId="{A702A179-9B53-4297-B88B-0656009F8C7B}" sibTransId="{9458F7ED-4550-4E6A-AEDC-5A5307594F6D}"/>
    <dgm:cxn modelId="{DFB21D73-5954-4F0E-8EC3-6C1DFBB77102}" srcId="{8C95082E-385E-4EEC-9133-1A5EE49AEBDF}" destId="{D1684325-31C7-43E8-92B5-BC62B7D907F4}" srcOrd="1" destOrd="0" parTransId="{322CDD5E-0E59-496A-A760-F81933C926C0}" sibTransId="{E1762A46-E64F-428C-8A10-3931870FDE31}"/>
    <dgm:cxn modelId="{FFE6C356-A8DB-42D5-AF4D-9FDEC909D3AE}" srcId="{7445637A-DE7C-4D63-8FC5-FD12E9467411}" destId="{8C95082E-385E-4EEC-9133-1A5EE49AEBDF}" srcOrd="0" destOrd="0" parTransId="{160C3F8F-3CB4-4F75-A58A-53DDE34C70C3}" sibTransId="{712DA7B5-3145-4E5C-8FC6-C4DCD1930240}"/>
    <dgm:cxn modelId="{1CEFF085-A784-4387-A26C-A6873C5A738B}" srcId="{8C95082E-385E-4EEC-9133-1A5EE49AEBDF}" destId="{FF2FB9D6-0A54-4F28-AD06-63939FC40C78}" srcOrd="3" destOrd="0" parTransId="{672C8460-3C96-4665-8D4E-DDDE8FAAA875}" sibTransId="{F90B56C4-F7AC-4970-8209-6972C95755B0}"/>
    <dgm:cxn modelId="{93BCB192-4BBD-4584-9C1C-BEF6D4FB873A}" type="presOf" srcId="{6540E6D7-1626-4458-9455-3BD21A7C3F60}" destId="{4FD61CAA-611C-416C-A34F-085C0FE710A2}" srcOrd="1" destOrd="0" presId="urn:microsoft.com/office/officeart/2008/layout/HorizontalMultiLevelHierarchy"/>
    <dgm:cxn modelId="{8E462296-B7EA-48AC-AE80-5C7AF87CAE9A}" type="presOf" srcId="{6310AB3D-AA2C-4A0D-926C-7E9603579E18}" destId="{58CE5552-64EB-41D2-A037-64675CACEC4F}" srcOrd="0" destOrd="0" presId="urn:microsoft.com/office/officeart/2008/layout/HorizontalMultiLevelHierarchy"/>
    <dgm:cxn modelId="{AAA5C79A-A113-4157-8809-CB62F107F322}" type="presOf" srcId="{3F776BA6-C5B8-42F7-9D38-D21BBEA2EF93}" destId="{3E5E1BAA-20D7-4108-9CE7-FB9A19F5E31F}" srcOrd="0" destOrd="0" presId="urn:microsoft.com/office/officeart/2008/layout/HorizontalMultiLevelHierarchy"/>
    <dgm:cxn modelId="{8DA292A2-E359-48EE-9431-80880C053BE2}" srcId="{8C95082E-385E-4EEC-9133-1A5EE49AEBDF}" destId="{1B79B281-E243-4E75-82CF-32D3D854B092}" srcOrd="0" destOrd="0" parTransId="{6540E6D7-1626-4458-9455-3BD21A7C3F60}" sibTransId="{17BC1B43-EE66-4A8C-ACFC-BD9746EC5BF3}"/>
    <dgm:cxn modelId="{CBF17EAC-68E6-411B-A069-364BA2510E4E}" type="presOf" srcId="{1B79B281-E243-4E75-82CF-32D3D854B092}" destId="{90701A21-A99C-49BB-84E7-C6663C327400}" srcOrd="0" destOrd="0" presId="urn:microsoft.com/office/officeart/2008/layout/HorizontalMultiLevelHierarchy"/>
    <dgm:cxn modelId="{8318CAB0-3D1D-479F-826A-9B5FB6A65451}" type="presOf" srcId="{D1684325-31C7-43E8-92B5-BC62B7D907F4}" destId="{E75A7604-0773-46FD-A47B-87B1E03E162C}" srcOrd="0" destOrd="0" presId="urn:microsoft.com/office/officeart/2008/layout/HorizontalMultiLevelHierarchy"/>
    <dgm:cxn modelId="{F4160CC4-8DF2-4C15-A8F8-B7AD8B00E115}" type="presOf" srcId="{322CDD5E-0E59-496A-A760-F81933C926C0}" destId="{6F9688CC-2201-4979-806E-E54ECF16FAE7}" srcOrd="1" destOrd="0" presId="urn:microsoft.com/office/officeart/2008/layout/HorizontalMultiLevelHierarchy"/>
    <dgm:cxn modelId="{D834B8C6-7D04-4E98-932B-0FEC281DAD27}" type="presOf" srcId="{7445637A-DE7C-4D63-8FC5-FD12E9467411}" destId="{792C85AD-4777-4C6C-89CB-5A8112F1628C}" srcOrd="0" destOrd="0" presId="urn:microsoft.com/office/officeart/2008/layout/HorizontalMultiLevelHierarchy"/>
    <dgm:cxn modelId="{03B15DD9-0D3D-4529-A626-FE544CB741C8}" type="presOf" srcId="{A702A179-9B53-4297-B88B-0656009F8C7B}" destId="{A946078B-170F-465F-9FCE-BE7AEA0BD43E}" srcOrd="0" destOrd="0" presId="urn:microsoft.com/office/officeart/2008/layout/HorizontalMultiLevelHierarchy"/>
    <dgm:cxn modelId="{CCEB5EEA-1309-4E76-9F74-35DDD883E1BE}" type="presOf" srcId="{FF2FB9D6-0A54-4F28-AD06-63939FC40C78}" destId="{4DADB3A0-70F0-4DD2-A3F2-787951CF2BF3}" srcOrd="0" destOrd="0" presId="urn:microsoft.com/office/officeart/2008/layout/HorizontalMultiLevelHierarchy"/>
    <dgm:cxn modelId="{F2E5AEEC-C0C2-4008-950C-FF7E5415C687}" type="presOf" srcId="{322CDD5E-0E59-496A-A760-F81933C926C0}" destId="{3F426B81-30FB-4FE4-88C2-3C9B22285A61}" srcOrd="0" destOrd="0" presId="urn:microsoft.com/office/officeart/2008/layout/HorizontalMultiLevelHierarchy"/>
    <dgm:cxn modelId="{BD51CEEC-9A06-47E9-96D0-CFC1E93DEBE5}" type="presOf" srcId="{A702A179-9B53-4297-B88B-0656009F8C7B}" destId="{EBB03CFE-9453-4850-98B6-C07565AC6038}" srcOrd="1" destOrd="0" presId="urn:microsoft.com/office/officeart/2008/layout/HorizontalMultiLevelHierarchy"/>
    <dgm:cxn modelId="{91DBF986-5CD6-47F4-B72D-DF2E6C6EEAF0}" type="presParOf" srcId="{792C85AD-4777-4C6C-89CB-5A8112F1628C}" destId="{CD3B04A3-D604-482C-8550-AE154E3319F8}" srcOrd="0" destOrd="0" presId="urn:microsoft.com/office/officeart/2008/layout/HorizontalMultiLevelHierarchy"/>
    <dgm:cxn modelId="{5EDFA678-0874-4F11-BF7D-7F031450815D}" type="presParOf" srcId="{CD3B04A3-D604-482C-8550-AE154E3319F8}" destId="{D9DD42AC-248A-4134-BCBC-51517E20EF29}" srcOrd="0" destOrd="0" presId="urn:microsoft.com/office/officeart/2008/layout/HorizontalMultiLevelHierarchy"/>
    <dgm:cxn modelId="{A532A039-8216-4639-BFC3-4D7DCE24AF0D}" type="presParOf" srcId="{CD3B04A3-D604-482C-8550-AE154E3319F8}" destId="{E6916B9C-EF88-4F9C-AD1F-24E441E969F2}" srcOrd="1" destOrd="0" presId="urn:microsoft.com/office/officeart/2008/layout/HorizontalMultiLevelHierarchy"/>
    <dgm:cxn modelId="{6D0D5652-6E75-4CD9-8701-EE598FD71657}" type="presParOf" srcId="{E6916B9C-EF88-4F9C-AD1F-24E441E969F2}" destId="{89FBAA22-104A-4619-B3F6-2E5B5C8F8AED}" srcOrd="0" destOrd="0" presId="urn:microsoft.com/office/officeart/2008/layout/HorizontalMultiLevelHierarchy"/>
    <dgm:cxn modelId="{3004C974-9920-467F-B842-AC6BE6F6C70C}" type="presParOf" srcId="{89FBAA22-104A-4619-B3F6-2E5B5C8F8AED}" destId="{4FD61CAA-611C-416C-A34F-085C0FE710A2}" srcOrd="0" destOrd="0" presId="urn:microsoft.com/office/officeart/2008/layout/HorizontalMultiLevelHierarchy"/>
    <dgm:cxn modelId="{DC0F39FE-E0FC-4162-BD92-F1EF7ACFDE7E}" type="presParOf" srcId="{E6916B9C-EF88-4F9C-AD1F-24E441E969F2}" destId="{14D19BAB-C916-4601-80D1-BC5B54370947}" srcOrd="1" destOrd="0" presId="urn:microsoft.com/office/officeart/2008/layout/HorizontalMultiLevelHierarchy"/>
    <dgm:cxn modelId="{F1C42AB1-4085-4A08-90C7-EBB12958D4E5}" type="presParOf" srcId="{14D19BAB-C916-4601-80D1-BC5B54370947}" destId="{90701A21-A99C-49BB-84E7-C6663C327400}" srcOrd="0" destOrd="0" presId="urn:microsoft.com/office/officeart/2008/layout/HorizontalMultiLevelHierarchy"/>
    <dgm:cxn modelId="{240F847F-5733-4F54-A6D9-F8519729FFA2}" type="presParOf" srcId="{14D19BAB-C916-4601-80D1-BC5B54370947}" destId="{C4E62D13-0F68-4489-8C6D-AF68A18E7BAB}" srcOrd="1" destOrd="0" presId="urn:microsoft.com/office/officeart/2008/layout/HorizontalMultiLevelHierarchy"/>
    <dgm:cxn modelId="{4179505F-FDEE-4FF2-B45C-90CC5525B80C}" type="presParOf" srcId="{E6916B9C-EF88-4F9C-AD1F-24E441E969F2}" destId="{3F426B81-30FB-4FE4-88C2-3C9B22285A61}" srcOrd="2" destOrd="0" presId="urn:microsoft.com/office/officeart/2008/layout/HorizontalMultiLevelHierarchy"/>
    <dgm:cxn modelId="{6B55D5F5-3DA3-4B1A-9C00-BB9FEBCE850F}" type="presParOf" srcId="{3F426B81-30FB-4FE4-88C2-3C9B22285A61}" destId="{6F9688CC-2201-4979-806E-E54ECF16FAE7}" srcOrd="0" destOrd="0" presId="urn:microsoft.com/office/officeart/2008/layout/HorizontalMultiLevelHierarchy"/>
    <dgm:cxn modelId="{615FEBFA-C119-436D-B824-2D32E74B599C}" type="presParOf" srcId="{E6916B9C-EF88-4F9C-AD1F-24E441E969F2}" destId="{38BF06BC-9108-4BFF-8D8E-61A0373FE5A8}" srcOrd="3" destOrd="0" presId="urn:microsoft.com/office/officeart/2008/layout/HorizontalMultiLevelHierarchy"/>
    <dgm:cxn modelId="{E21D5EF9-F56D-4397-8569-762365433319}" type="presParOf" srcId="{38BF06BC-9108-4BFF-8D8E-61A0373FE5A8}" destId="{E75A7604-0773-46FD-A47B-87B1E03E162C}" srcOrd="0" destOrd="0" presId="urn:microsoft.com/office/officeart/2008/layout/HorizontalMultiLevelHierarchy"/>
    <dgm:cxn modelId="{3B0263A2-D724-42C5-B185-1E3AF02E8B8D}" type="presParOf" srcId="{38BF06BC-9108-4BFF-8D8E-61A0373FE5A8}" destId="{3FAED7A1-842A-4C5F-B3FD-9C1AA941D854}" srcOrd="1" destOrd="0" presId="urn:microsoft.com/office/officeart/2008/layout/HorizontalMultiLevelHierarchy"/>
    <dgm:cxn modelId="{6F874AC9-4ACB-4A94-A699-A5F14036152F}" type="presParOf" srcId="{E6916B9C-EF88-4F9C-AD1F-24E441E969F2}" destId="{41D919C7-5B6F-4BDD-88C1-967ADBC25CBA}" srcOrd="4" destOrd="0" presId="urn:microsoft.com/office/officeart/2008/layout/HorizontalMultiLevelHierarchy"/>
    <dgm:cxn modelId="{C3BD2B74-BC8C-4F8E-9987-F922B915E7F9}" type="presParOf" srcId="{41D919C7-5B6F-4BDD-88C1-967ADBC25CBA}" destId="{DB7FBDA6-6C0D-44D6-8D23-D25EFDBC0160}" srcOrd="0" destOrd="0" presId="urn:microsoft.com/office/officeart/2008/layout/HorizontalMultiLevelHierarchy"/>
    <dgm:cxn modelId="{BF20F3A2-E081-4B82-8FD8-E6457A02B56F}" type="presParOf" srcId="{E6916B9C-EF88-4F9C-AD1F-24E441E969F2}" destId="{B182C4AF-930E-403B-B73C-14C92FF93159}" srcOrd="5" destOrd="0" presId="urn:microsoft.com/office/officeart/2008/layout/HorizontalMultiLevelHierarchy"/>
    <dgm:cxn modelId="{642EE349-FB98-480E-8EA4-7CA9B416B76C}" type="presParOf" srcId="{B182C4AF-930E-403B-B73C-14C92FF93159}" destId="{58CE5552-64EB-41D2-A037-64675CACEC4F}" srcOrd="0" destOrd="0" presId="urn:microsoft.com/office/officeart/2008/layout/HorizontalMultiLevelHierarchy"/>
    <dgm:cxn modelId="{11F10D28-290F-4969-8160-003FD9CBAFFB}" type="presParOf" srcId="{B182C4AF-930E-403B-B73C-14C92FF93159}" destId="{46FD6735-F40A-4B1B-98D8-E7F5486DEA0F}" srcOrd="1" destOrd="0" presId="urn:microsoft.com/office/officeart/2008/layout/HorizontalMultiLevelHierarchy"/>
    <dgm:cxn modelId="{48FD3934-5248-406D-9F3E-CCC2011F6282}" type="presParOf" srcId="{E6916B9C-EF88-4F9C-AD1F-24E441E969F2}" destId="{34AD1D4D-D43D-448E-BFFF-3C0EF674BE8D}" srcOrd="6" destOrd="0" presId="urn:microsoft.com/office/officeart/2008/layout/HorizontalMultiLevelHierarchy"/>
    <dgm:cxn modelId="{6E88858F-714E-4226-8268-095FECE527B9}" type="presParOf" srcId="{34AD1D4D-D43D-448E-BFFF-3C0EF674BE8D}" destId="{48D2668B-1896-4A9D-A53D-1B752F1802F6}" srcOrd="0" destOrd="0" presId="urn:microsoft.com/office/officeart/2008/layout/HorizontalMultiLevelHierarchy"/>
    <dgm:cxn modelId="{39D0B5B1-F399-4894-B021-29C50ADFF64C}" type="presParOf" srcId="{E6916B9C-EF88-4F9C-AD1F-24E441E969F2}" destId="{7922A0F6-E45A-4F87-A8EA-809100A95580}" srcOrd="7" destOrd="0" presId="urn:microsoft.com/office/officeart/2008/layout/HorizontalMultiLevelHierarchy"/>
    <dgm:cxn modelId="{AE6347BC-92EA-4E40-8FD4-ADF3CDC0D903}" type="presParOf" srcId="{7922A0F6-E45A-4F87-A8EA-809100A95580}" destId="{4DADB3A0-70F0-4DD2-A3F2-787951CF2BF3}" srcOrd="0" destOrd="0" presId="urn:microsoft.com/office/officeart/2008/layout/HorizontalMultiLevelHierarchy"/>
    <dgm:cxn modelId="{721B9F04-93CB-420A-A18E-B4826D5D7B57}" type="presParOf" srcId="{7922A0F6-E45A-4F87-A8EA-809100A95580}" destId="{2DF227C5-6CF5-4BF2-870A-0E8054FE210B}" srcOrd="1" destOrd="0" presId="urn:microsoft.com/office/officeart/2008/layout/HorizontalMultiLevelHierarchy"/>
    <dgm:cxn modelId="{3A9FB014-CD97-4D9C-A5F3-7914EE9E4DB0}" type="presParOf" srcId="{E6916B9C-EF88-4F9C-AD1F-24E441E969F2}" destId="{A946078B-170F-465F-9FCE-BE7AEA0BD43E}" srcOrd="8" destOrd="0" presId="urn:microsoft.com/office/officeart/2008/layout/HorizontalMultiLevelHierarchy"/>
    <dgm:cxn modelId="{0B258141-C8F2-49FB-8DB7-5A3672013DD2}" type="presParOf" srcId="{A946078B-170F-465F-9FCE-BE7AEA0BD43E}" destId="{EBB03CFE-9453-4850-98B6-C07565AC6038}" srcOrd="0" destOrd="0" presId="urn:microsoft.com/office/officeart/2008/layout/HorizontalMultiLevelHierarchy"/>
    <dgm:cxn modelId="{ADADE5DB-1412-48D1-A137-2EE9372F4D4F}" type="presParOf" srcId="{E6916B9C-EF88-4F9C-AD1F-24E441E969F2}" destId="{2EE7F501-C16C-424F-93FD-4A874BE1F4FC}" srcOrd="9" destOrd="0" presId="urn:microsoft.com/office/officeart/2008/layout/HorizontalMultiLevelHierarchy"/>
    <dgm:cxn modelId="{B18C9B5D-F9F7-4D4B-9F0F-4AC6E85AFCCE}" type="presParOf" srcId="{2EE7F501-C16C-424F-93FD-4A874BE1F4FC}" destId="{3E5E1BAA-20D7-4108-9CE7-FB9A19F5E31F}" srcOrd="0" destOrd="0" presId="urn:microsoft.com/office/officeart/2008/layout/HorizontalMultiLevelHierarchy"/>
    <dgm:cxn modelId="{1AA127A6-905E-4048-BBC6-6983607BD2E5}" type="presParOf" srcId="{2EE7F501-C16C-424F-93FD-4A874BE1F4FC}" destId="{6D176273-8E4F-4C29-BDE6-B5DCB0CF945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46078B-170F-465F-9FCE-BE7AEA0BD43E}">
      <dsp:nvSpPr>
        <dsp:cNvPr id="0" name=""/>
        <dsp:cNvSpPr/>
      </dsp:nvSpPr>
      <dsp:spPr>
        <a:xfrm>
          <a:off x="1434460" y="2339222"/>
          <a:ext cx="510870" cy="1946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435" y="0"/>
              </a:lnTo>
              <a:lnTo>
                <a:pt x="255435" y="1946916"/>
              </a:lnTo>
              <a:lnTo>
                <a:pt x="510870" y="194691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639574" y="3262360"/>
        <a:ext cx="100641" cy="100641"/>
      </dsp:txXfrm>
    </dsp:sp>
    <dsp:sp modelId="{34AD1D4D-D43D-448E-BFFF-3C0EF674BE8D}">
      <dsp:nvSpPr>
        <dsp:cNvPr id="0" name=""/>
        <dsp:cNvSpPr/>
      </dsp:nvSpPr>
      <dsp:spPr>
        <a:xfrm>
          <a:off x="1434460" y="2339222"/>
          <a:ext cx="510870" cy="973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5435" y="0"/>
              </a:lnTo>
              <a:lnTo>
                <a:pt x="255435" y="973458"/>
              </a:lnTo>
              <a:lnTo>
                <a:pt x="510870" y="973458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662411" y="2798467"/>
        <a:ext cx="54968" cy="54968"/>
      </dsp:txXfrm>
    </dsp:sp>
    <dsp:sp modelId="{41D919C7-5B6F-4BDD-88C1-967ADBC25CBA}">
      <dsp:nvSpPr>
        <dsp:cNvPr id="0" name=""/>
        <dsp:cNvSpPr/>
      </dsp:nvSpPr>
      <dsp:spPr>
        <a:xfrm>
          <a:off x="1434460" y="2293502"/>
          <a:ext cx="5108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0870" y="45720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677123" y="2326451"/>
        <a:ext cx="25543" cy="25543"/>
      </dsp:txXfrm>
    </dsp:sp>
    <dsp:sp modelId="{3F426B81-30FB-4FE4-88C2-3C9B22285A61}">
      <dsp:nvSpPr>
        <dsp:cNvPr id="0" name=""/>
        <dsp:cNvSpPr/>
      </dsp:nvSpPr>
      <dsp:spPr>
        <a:xfrm>
          <a:off x="1434460" y="1365764"/>
          <a:ext cx="510870" cy="973458"/>
        </a:xfrm>
        <a:custGeom>
          <a:avLst/>
          <a:gdLst/>
          <a:ahLst/>
          <a:cxnLst/>
          <a:rect l="0" t="0" r="0" b="0"/>
          <a:pathLst>
            <a:path>
              <a:moveTo>
                <a:pt x="0" y="973458"/>
              </a:moveTo>
              <a:lnTo>
                <a:pt x="255435" y="973458"/>
              </a:lnTo>
              <a:lnTo>
                <a:pt x="255435" y="0"/>
              </a:lnTo>
              <a:lnTo>
                <a:pt x="510870" y="0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662411" y="1825009"/>
        <a:ext cx="54968" cy="54968"/>
      </dsp:txXfrm>
    </dsp:sp>
    <dsp:sp modelId="{89FBAA22-104A-4619-B3F6-2E5B5C8F8AED}">
      <dsp:nvSpPr>
        <dsp:cNvPr id="0" name=""/>
        <dsp:cNvSpPr/>
      </dsp:nvSpPr>
      <dsp:spPr>
        <a:xfrm>
          <a:off x="1434460" y="392306"/>
          <a:ext cx="510870" cy="1946916"/>
        </a:xfrm>
        <a:custGeom>
          <a:avLst/>
          <a:gdLst/>
          <a:ahLst/>
          <a:cxnLst/>
          <a:rect l="0" t="0" r="0" b="0"/>
          <a:pathLst>
            <a:path>
              <a:moveTo>
                <a:pt x="0" y="1946916"/>
              </a:moveTo>
              <a:lnTo>
                <a:pt x="255435" y="1946916"/>
              </a:lnTo>
              <a:lnTo>
                <a:pt x="255435" y="0"/>
              </a:lnTo>
              <a:lnTo>
                <a:pt x="510870" y="0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639574" y="1315444"/>
        <a:ext cx="100641" cy="100641"/>
      </dsp:txXfrm>
    </dsp:sp>
    <dsp:sp modelId="{D9DD42AC-248A-4134-BCBC-51517E20EF29}">
      <dsp:nvSpPr>
        <dsp:cNvPr id="0" name=""/>
        <dsp:cNvSpPr/>
      </dsp:nvSpPr>
      <dsp:spPr>
        <a:xfrm rot="16200000">
          <a:off x="-1004308" y="1949839"/>
          <a:ext cx="4098771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300" kern="1200" dirty="0"/>
            <a:t>Грант</a:t>
          </a:r>
        </a:p>
      </dsp:txBody>
      <dsp:txXfrm>
        <a:off x="-1004308" y="1949839"/>
        <a:ext cx="4098771" cy="778766"/>
      </dsp:txXfrm>
    </dsp:sp>
    <dsp:sp modelId="{90701A21-A99C-49BB-84E7-C6663C327400}">
      <dsp:nvSpPr>
        <dsp:cNvPr id="0" name=""/>
        <dsp:cNvSpPr/>
      </dsp:nvSpPr>
      <dsp:spPr>
        <a:xfrm>
          <a:off x="1945330" y="2923"/>
          <a:ext cx="6988049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Создание/восстановление инфраструктуры</a:t>
          </a:r>
        </a:p>
      </dsp:txBody>
      <dsp:txXfrm>
        <a:off x="1945330" y="2923"/>
        <a:ext cx="6988049" cy="778766"/>
      </dsp:txXfrm>
    </dsp:sp>
    <dsp:sp modelId="{E75A7604-0773-46FD-A47B-87B1E03E162C}">
      <dsp:nvSpPr>
        <dsp:cNvPr id="0" name=""/>
        <dsp:cNvSpPr/>
      </dsp:nvSpPr>
      <dsp:spPr>
        <a:xfrm>
          <a:off x="1945330" y="976381"/>
          <a:ext cx="6218038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Создание/развитие сообщества</a:t>
          </a:r>
        </a:p>
      </dsp:txBody>
      <dsp:txXfrm>
        <a:off x="1945330" y="976381"/>
        <a:ext cx="6218038" cy="778766"/>
      </dsp:txXfrm>
    </dsp:sp>
    <dsp:sp modelId="{58CE5552-64EB-41D2-A037-64675CACEC4F}">
      <dsp:nvSpPr>
        <dsp:cNvPr id="0" name=""/>
        <dsp:cNvSpPr/>
      </dsp:nvSpPr>
      <dsp:spPr>
        <a:xfrm>
          <a:off x="1945330" y="1949839"/>
          <a:ext cx="6572966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Исследования (научные гранты)</a:t>
          </a:r>
        </a:p>
      </dsp:txBody>
      <dsp:txXfrm>
        <a:off x="1945330" y="1949839"/>
        <a:ext cx="6572966" cy="778766"/>
      </dsp:txXfrm>
    </dsp:sp>
    <dsp:sp modelId="{4DADB3A0-70F0-4DD2-A3F2-787951CF2BF3}">
      <dsp:nvSpPr>
        <dsp:cNvPr id="0" name=""/>
        <dsp:cNvSpPr/>
      </dsp:nvSpPr>
      <dsp:spPr>
        <a:xfrm>
          <a:off x="1945330" y="2923297"/>
          <a:ext cx="6764772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Разработка и распространение методических пособий и материалов</a:t>
          </a:r>
        </a:p>
      </dsp:txBody>
      <dsp:txXfrm>
        <a:off x="1945330" y="2923297"/>
        <a:ext cx="6764772" cy="778766"/>
      </dsp:txXfrm>
    </dsp:sp>
    <dsp:sp modelId="{3E5E1BAA-20D7-4108-9CE7-FB9A19F5E31F}">
      <dsp:nvSpPr>
        <dsp:cNvPr id="0" name=""/>
        <dsp:cNvSpPr/>
      </dsp:nvSpPr>
      <dsp:spPr>
        <a:xfrm>
          <a:off x="1945330" y="3896756"/>
          <a:ext cx="7308901" cy="77876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Создание/развитие автономной системы работы</a:t>
          </a:r>
        </a:p>
      </dsp:txBody>
      <dsp:txXfrm>
        <a:off x="1945330" y="3896756"/>
        <a:ext cx="7308901" cy="778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30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88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651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821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428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268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36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99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049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79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61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51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8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72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04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748F8-C186-4187-8EA4-223266F448E6}" type="datetimeFigureOut">
              <a:rPr lang="ru-RU" smtClean="0"/>
              <a:t>09.12.2017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BFDCB2-5568-4831-BFC3-15BEFD85D8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48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vsekonkursy.ru/goto/https:/ais.fadm.gov.ru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7;&#1088;&#1086;&#1077;&#1082;&#1090;&#1099;.&#1076;&#1086;&#1073;&#1088;&#1086;&#1074;&#1086;&#1083;&#1100;&#1094;&#1099;&#1088;&#1086;&#1089;&#1089;&#1080;&#1080;.&#1088;&#1092;/" TargetMode="Externa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vsekonkursy.ru/goto/https:/konkurs.rybakovfond.ru/conditions/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ais.fadm.gov.ru/" TargetMode="External"/><Relationship Id="rId3" Type="http://schemas.openxmlformats.org/officeDocument/2006/relationships/hyperlink" Target="myspr.ru" TargetMode="External"/><Relationship Id="rId7" Type="http://schemas.openxmlformats.org/officeDocument/2006/relationships/hyperlink" Target="http://www.donorsforum.ru/" TargetMode="External"/><Relationship Id="rId2" Type="http://schemas.openxmlformats.org/officeDocument/2006/relationships/hyperlink" Target="https://ru.wikipedia.org/wiki/%D0%A1%D0%BE%D1%86%D0%B8%D0%B0%D0%BB%D1%8C%D0%BD%D0%BE%D0%B5_%D0%BF%D1%80%D0%BE%D0%B5%D0%BA%D1%82%D0%B8%D1%80%D0%BE%D0%B2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ol.planeta.ru/" TargetMode="External"/><Relationship Id="rId5" Type="http://schemas.openxmlformats.org/officeDocument/2006/relationships/hyperlink" Target="http://vk.com/kreativniy" TargetMode="External"/><Relationship Id="rId4" Type="http://schemas.openxmlformats.org/officeDocument/2006/relationships/hyperlink" Target="http://vk.com/rcrmdd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ais.fadm.gov.ru/" TargetMode="External"/><Relationship Id="rId3" Type="http://schemas.openxmlformats.org/officeDocument/2006/relationships/hyperlink" Target="myspr.ru" TargetMode="External"/><Relationship Id="rId7" Type="http://schemas.openxmlformats.org/officeDocument/2006/relationships/hyperlink" Target="http://www.donorsforum.ru/" TargetMode="External"/><Relationship Id="rId2" Type="http://schemas.openxmlformats.org/officeDocument/2006/relationships/hyperlink" Target="https://ru.wikipedia.org/wiki/%D0%A1%D0%BE%D1%86%D0%B8%D0%B0%D0%BB%D1%8C%D0%BD%D0%BE%D0%B5_%D0%BF%D1%80%D0%BE%D0%B5%D0%BA%D1%82%D0%B8%D1%80%D0%BE%D0%B2%D0%B0%D0%BD%D0%B8%D0%B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hool.planeta.ru/" TargetMode="External"/><Relationship Id="rId5" Type="http://schemas.openxmlformats.org/officeDocument/2006/relationships/hyperlink" Target="http://vk.com/kreativniy" TargetMode="External"/><Relationship Id="rId4" Type="http://schemas.openxmlformats.org/officeDocument/2006/relationships/hyperlink" Target="http://vk.com/rcrmd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cultmosaic.ru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3772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87D2C99-E5E6-4779-BD92-90ECA23D6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62" y="1547620"/>
            <a:ext cx="9348472" cy="37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1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182E1-F1FF-4D00-ABB8-C553C6325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Фонд Президентских грантов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3583490-B62D-47A4-B296-8C84EF3E8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27855"/>
          </a:xfrm>
        </p:spPr>
        <p:txBody>
          <a:bodyPr/>
          <a:lstStyle/>
          <a:p>
            <a:r>
              <a:rPr lang="ru-RU" dirty="0"/>
              <a:t>Для кого: только НКО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BEAE6E-EA81-42F7-92E4-066C6EF21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09019"/>
            <a:ext cx="3908675" cy="41393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r>
              <a:rPr lang="ru-RU" sz="8000" dirty="0"/>
              <a:t>Когда: </a:t>
            </a:r>
          </a:p>
          <a:p>
            <a:pPr marL="0" indent="0">
              <a:buNone/>
            </a:pPr>
            <a:r>
              <a:rPr lang="ru-RU" sz="8000" dirty="0"/>
              <a:t>1 волна – конец февраля – март</a:t>
            </a:r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ru-RU" sz="8000" dirty="0"/>
              <a:t>2 волна – осень 2018.</a:t>
            </a:r>
          </a:p>
          <a:p>
            <a:pPr marL="0" indent="0">
              <a:buNone/>
            </a:pPr>
            <a:endParaRPr lang="ru-RU" sz="8000" dirty="0"/>
          </a:p>
          <a:p>
            <a:pPr marL="0" indent="0">
              <a:buNone/>
            </a:pPr>
            <a:r>
              <a:rPr lang="ru-RU" sz="8000" dirty="0"/>
              <a:t>Как подать заявку: ТОЛЬКО ЧЕРЕЗ САЙТ </a:t>
            </a:r>
          </a:p>
          <a:p>
            <a:endParaRPr lang="ru-RU" sz="8000" dirty="0"/>
          </a:p>
          <a:p>
            <a:pPr marL="0" indent="0">
              <a:buNone/>
            </a:pPr>
            <a:r>
              <a:rPr lang="ru-RU" sz="8000" dirty="0"/>
              <a:t>Сайт: </a:t>
            </a:r>
            <a:r>
              <a:rPr lang="ru-RU" sz="8000" dirty="0" err="1"/>
              <a:t>Президентскиегранты.рф</a:t>
            </a:r>
            <a:r>
              <a:rPr lang="ru-RU" sz="8000" dirty="0"/>
              <a:t>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7781714-0C39-445F-96D1-67A52C2AB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76760"/>
            <a:ext cx="5183188" cy="427856"/>
          </a:xfrm>
        </p:spPr>
        <p:txBody>
          <a:bodyPr/>
          <a:lstStyle/>
          <a:p>
            <a:r>
              <a:rPr lang="ru-RU" dirty="0"/>
              <a:t>Номинации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C0C561-3E71-4201-AEDB-2849FD4B5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1601" y="1904616"/>
            <a:ext cx="6882580" cy="4717409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/>
              <a:t>поддержка молодежных проектов, реализация которых охватывает виды деятельности, предусмотренные статьей 31(1) Федерального закона от 12 января 1996 г. №7-ФЗ «О некоммерческих организациях»;</a:t>
            </a:r>
          </a:p>
          <a:p>
            <a:r>
              <a:rPr lang="ru-RU" sz="8000" dirty="0"/>
              <a:t>поддержка проектов в области науки, образования, просвещения;</a:t>
            </a:r>
          </a:p>
          <a:p>
            <a:r>
              <a:rPr lang="ru-RU" sz="8000" dirty="0"/>
              <a:t>поддержка проектов в области культуры и искусства;</a:t>
            </a:r>
          </a:p>
          <a:p>
            <a:r>
              <a:rPr lang="ru-RU" sz="8000" dirty="0"/>
              <a:t>сохранение исторической памяти;</a:t>
            </a:r>
          </a:p>
          <a:p>
            <a:r>
              <a:rPr lang="ru-RU" sz="8000" dirty="0"/>
              <a:t>укрепление межнационального и межрелигиозного согласия;</a:t>
            </a:r>
          </a:p>
          <a:p>
            <a:r>
              <a:rPr lang="ru-RU" sz="8000" dirty="0"/>
              <a:t>развитие общественной дипломатии и поддержка соотечественников;</a:t>
            </a:r>
          </a:p>
          <a:p>
            <a:r>
              <a:rPr lang="ru-RU" sz="8000" dirty="0"/>
              <a:t>развитие институтов гражданского общества.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192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26EA501-B623-48FD-9CCD-7563098034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742" y="643467"/>
            <a:ext cx="413651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11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BF026A-D919-4380-A42A-91899AE33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119" y="326666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dirty="0"/>
              <a:t>Всероссийский конкурс </a:t>
            </a:r>
            <a:r>
              <a:rPr lang="ru-RU" sz="4000" b="1" dirty="0"/>
              <a:t>молодежных </a:t>
            </a:r>
            <a:r>
              <a:rPr lang="ru-RU" sz="4000" dirty="0"/>
              <a:t>проектов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9AEE68F-47F2-41F4-8F9E-4F81488E8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501598"/>
          </a:xfrm>
        </p:spPr>
        <p:txBody>
          <a:bodyPr/>
          <a:lstStyle/>
          <a:p>
            <a:r>
              <a:rPr lang="ru-RU" dirty="0"/>
              <a:t>Для кого: только для молодежи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A936ED-64FE-434E-975F-5133ACB72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15497"/>
            <a:ext cx="5157787" cy="387416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sz="2600" b="1" dirty="0"/>
              <a:t>Конкурс для </a:t>
            </a:r>
            <a:r>
              <a:rPr lang="ru-RU" sz="2600" b="1" dirty="0" err="1"/>
              <a:t>физ.лиц</a:t>
            </a:r>
            <a:r>
              <a:rPr lang="ru-RU" sz="2600" b="1" dirty="0"/>
              <a:t>:</a:t>
            </a:r>
          </a:p>
          <a:p>
            <a:pPr marL="914400" lvl="1" indent="-514350"/>
            <a:r>
              <a:rPr lang="ru-RU" sz="2400" dirty="0"/>
              <a:t>Федеральная форумная кампания</a:t>
            </a:r>
          </a:p>
          <a:p>
            <a:pPr marL="914400" lvl="1" indent="-514350"/>
            <a:r>
              <a:rPr lang="ru-RU" sz="2400" dirty="0"/>
              <a:t>Заочный конкурс проектов</a:t>
            </a:r>
          </a:p>
          <a:p>
            <a:pPr marL="0" indent="0" fontAlgn="base">
              <a:buNone/>
            </a:pPr>
            <a:r>
              <a:rPr lang="ru-RU" sz="2600" b="1" dirty="0"/>
              <a:t>Сумма гранта: </a:t>
            </a:r>
            <a:r>
              <a:rPr lang="ru-RU" sz="2600" dirty="0"/>
              <a:t>до 300 000 рублей. </a:t>
            </a:r>
          </a:p>
          <a:p>
            <a:pPr marL="0" indent="0" fontAlgn="base">
              <a:buNone/>
            </a:pPr>
            <a:endParaRPr lang="ru-RU" sz="2600" dirty="0"/>
          </a:p>
          <a:p>
            <a:pPr marL="0" indent="0" fontAlgn="base">
              <a:buNone/>
            </a:pPr>
            <a:r>
              <a:rPr lang="ru-RU" sz="2600" dirty="0"/>
              <a:t>2.   </a:t>
            </a:r>
            <a:r>
              <a:rPr lang="ru-RU" sz="2600" b="1" dirty="0"/>
              <a:t>Конкурс для НКО</a:t>
            </a:r>
          </a:p>
          <a:p>
            <a:pPr marL="0" indent="0" fontAlgn="base">
              <a:buNone/>
            </a:pPr>
            <a:r>
              <a:rPr lang="ru-RU" sz="2600" dirty="0"/>
              <a:t>Сумма гранта: до 2 млн. рублей</a:t>
            </a:r>
          </a:p>
          <a:p>
            <a:pPr marL="0" indent="0" fontAlgn="base">
              <a:buNone/>
            </a:pPr>
            <a:endParaRPr lang="ru-RU" sz="2600" dirty="0"/>
          </a:p>
          <a:p>
            <a:pPr marL="0" indent="0" fontAlgn="base">
              <a:buNone/>
            </a:pPr>
            <a:r>
              <a:rPr lang="ru-RU" sz="2600" dirty="0"/>
              <a:t>ВНИМАНИЕ! Подача заявок ТОЛЬКО через автоматизированную информационную систему «Молодежь России»: </a:t>
            </a:r>
            <a:r>
              <a:rPr lang="ru-RU" sz="2600" dirty="0">
                <a:hlinkClick r:id="rId2"/>
              </a:rPr>
              <a:t>https://ais.fadm.gov.ru</a:t>
            </a:r>
            <a:endParaRPr lang="ru-RU" sz="2600" dirty="0"/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21B5632-108F-40EF-96F6-824136872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730682"/>
            <a:ext cx="5183188" cy="501598"/>
          </a:xfrm>
        </p:spPr>
        <p:txBody>
          <a:bodyPr/>
          <a:lstStyle/>
          <a:p>
            <a:r>
              <a:rPr lang="ru-RU" dirty="0"/>
              <a:t>Номинации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135C2B7-EF09-4A09-9229-A11F9D11FE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97575" y="2315496"/>
            <a:ext cx="6194425" cy="4321277"/>
          </a:xfrm>
        </p:spPr>
        <p:txBody>
          <a:bodyPr>
            <a:noAutofit/>
          </a:bodyPr>
          <a:lstStyle/>
          <a:p>
            <a:r>
              <a:rPr lang="ru-RU" sz="1600" dirty="0"/>
              <a:t>Формирование российской идентичности, единства российской нации, содействие межкультурному и межконфессиональному диалогу  </a:t>
            </a:r>
          </a:p>
          <a:p>
            <a:r>
              <a:rPr lang="ru-RU" sz="1600" dirty="0"/>
              <a:t>Развитие международного и межрегионального сотрудничества  </a:t>
            </a:r>
          </a:p>
          <a:p>
            <a:r>
              <a:rPr lang="ru-RU" sz="1600" dirty="0"/>
              <a:t>Вовлечение молодежи в волонтерскую деятельность  </a:t>
            </a:r>
          </a:p>
          <a:p>
            <a:r>
              <a:rPr lang="ru-RU" sz="1600" dirty="0"/>
              <a:t>Патриотическое воспитание молодежи  </a:t>
            </a:r>
          </a:p>
          <a:p>
            <a:r>
              <a:rPr lang="ru-RU" sz="1600" dirty="0"/>
              <a:t>Поддержка и взаимодействие с общественными организациями и движениями  </a:t>
            </a:r>
          </a:p>
          <a:p>
            <a:r>
              <a:rPr lang="ru-RU" sz="1600" dirty="0"/>
              <a:t>Вовлечение молодежи в работу средств массовой информации  </a:t>
            </a:r>
          </a:p>
          <a:p>
            <a:r>
              <a:rPr lang="ru-RU" sz="1600" dirty="0"/>
              <a:t>Социализация молодёжи, нуждающейся в особой заботе государства</a:t>
            </a:r>
          </a:p>
        </p:txBody>
      </p:sp>
    </p:spTree>
    <p:extLst>
      <p:ext uri="{BB962C8B-B14F-4D97-AF65-F5344CB8AC3E}">
        <p14:creationId xmlns:p14="http://schemas.microsoft.com/office/powerpoint/2010/main" val="3860725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>
            <a:extLst>
              <a:ext uri="{FF2B5EF4-FFF2-40B4-BE49-F238E27FC236}">
                <a16:creationId xmlns:a16="http://schemas.microsoft.com/office/drawing/2014/main" id="{6F26BF48-C334-44AB-BC7D-FEB5C988E0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50" y="643466"/>
            <a:ext cx="10462099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86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B0829-718D-4020-B229-276FB1E42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ru-RU" dirty="0"/>
              <a:t>Конкурс для волонтеров «Хочу делать добро!»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7F61B4-EFD9-48DF-8B4D-C53DF1F5C5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Дедлайн 10 января 2018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F5BB52-4818-429E-AEB9-4B556BCAAE6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ru-RU" sz="2200" dirty="0"/>
          </a:p>
          <a:p>
            <a:pPr marL="0" indent="0">
              <a:buNone/>
            </a:pPr>
            <a:r>
              <a:rPr lang="ru-RU" sz="2200" dirty="0"/>
              <a:t>Для кого: </a:t>
            </a:r>
            <a:r>
              <a:rPr lang="ru-RU" sz="2200" dirty="0" err="1"/>
              <a:t>физ.лица</a:t>
            </a:r>
            <a:endParaRPr lang="ru-RU" sz="2200" dirty="0"/>
          </a:p>
          <a:p>
            <a:pPr marL="0" indent="0">
              <a:buNone/>
            </a:pPr>
            <a:r>
              <a:rPr lang="ru-RU" sz="2200" dirty="0"/>
              <a:t>Организатор: Роспатриотцентр</a:t>
            </a:r>
          </a:p>
          <a:p>
            <a:pPr marL="0" indent="0">
              <a:buNone/>
            </a:pPr>
            <a:r>
              <a:rPr lang="ru-RU" sz="2200" dirty="0"/>
              <a:t>Возрастные категории:</a:t>
            </a:r>
          </a:p>
          <a:p>
            <a:r>
              <a:rPr lang="ru-RU" sz="2200" dirty="0"/>
              <a:t>9 – 13 лет</a:t>
            </a:r>
          </a:p>
          <a:p>
            <a:r>
              <a:rPr lang="ru-RU" sz="2200" dirty="0"/>
              <a:t>14 – 17 лет</a:t>
            </a:r>
          </a:p>
          <a:p>
            <a:r>
              <a:rPr lang="ru-RU" sz="2200" dirty="0"/>
              <a:t>18 – 30 лет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Сайт: </a:t>
            </a:r>
            <a:r>
              <a:rPr lang="en-US" dirty="0">
                <a:hlinkClick r:id="rId2"/>
              </a:rPr>
              <a:t>https://</a:t>
            </a:r>
            <a:r>
              <a:rPr lang="ru-RU" dirty="0" err="1">
                <a:hlinkClick r:id="rId2"/>
              </a:rPr>
              <a:t>проекты.добровольцыроссии.рф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2EC550E-863E-4965-87EE-3BE2D725AC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73394" y="2160983"/>
            <a:ext cx="4185618" cy="576262"/>
          </a:xfrm>
        </p:spPr>
        <p:txBody>
          <a:bodyPr/>
          <a:lstStyle/>
          <a:p>
            <a:r>
              <a:rPr lang="ru-RU" dirty="0"/>
              <a:t>Номинации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BDED926-345F-4D30-96FC-878087458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73394" y="2944283"/>
            <a:ext cx="4185618" cy="2975253"/>
          </a:xfrm>
        </p:spPr>
        <p:txBody>
          <a:bodyPr>
            <a:noAutofit/>
          </a:bodyPr>
          <a:lstStyle/>
          <a:p>
            <a:pPr fontAlgn="base"/>
            <a:r>
              <a:rPr lang="ru-RU" sz="2000" dirty="0"/>
              <a:t>«Забота и внимание»</a:t>
            </a:r>
          </a:p>
          <a:p>
            <a:pPr fontAlgn="base"/>
            <a:r>
              <a:rPr lang="ru-RU" sz="2000" dirty="0"/>
              <a:t>«Культура и искусство»</a:t>
            </a:r>
          </a:p>
          <a:p>
            <a:pPr fontAlgn="base"/>
            <a:r>
              <a:rPr lang="ru-RU" sz="2000" dirty="0"/>
              <a:t>«Просвещение </a:t>
            </a:r>
          </a:p>
          <a:p>
            <a:pPr fontAlgn="base"/>
            <a:r>
              <a:rPr lang="ru-RU" sz="2000" dirty="0"/>
              <a:t>«Город» </a:t>
            </a:r>
          </a:p>
          <a:p>
            <a:pPr fontAlgn="base"/>
            <a:r>
              <a:rPr lang="ru-RU" sz="2000" dirty="0"/>
              <a:t>«Новые медиа </a:t>
            </a:r>
          </a:p>
          <a:p>
            <a:pPr fontAlgn="base"/>
            <a:r>
              <a:rPr lang="ru-RU" sz="2000" dirty="0"/>
              <a:t>«Гражданское участие»</a:t>
            </a:r>
          </a:p>
        </p:txBody>
      </p:sp>
    </p:spTree>
    <p:extLst>
      <p:ext uri="{BB962C8B-B14F-4D97-AF65-F5344CB8AC3E}">
        <p14:creationId xmlns:p14="http://schemas.microsoft.com/office/powerpoint/2010/main" val="366512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AE4E9B-C817-4A8F-908C-BF76A77E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Конкурс стипендий и грантов им. Выготского 2018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9F30B59-3BBD-4DF9-9CFD-9718A510C9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Дедлайн 11 января 2018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A498D67-CF39-43E8-AF38-637DC330CB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Организатор: Рыбаков Фонд</a:t>
            </a:r>
          </a:p>
          <a:p>
            <a:r>
              <a:rPr lang="ru-RU" dirty="0"/>
              <a:t>Для кого: студенты педагогических и гуманитарных направлений, специалисты дошкольного образования</a:t>
            </a:r>
          </a:p>
          <a:p>
            <a:endParaRPr lang="ru-RU" dirty="0"/>
          </a:p>
          <a:p>
            <a:r>
              <a:rPr lang="ru-RU" dirty="0"/>
              <a:t>Сайт конкурса: </a:t>
            </a:r>
            <a:r>
              <a:rPr lang="ru-RU" dirty="0">
                <a:hlinkClick r:id="rId2"/>
              </a:rPr>
              <a:t>https://konkurs.rybakovfond.ru/conditions/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CFD7B0-66E5-4F61-8F79-DA30AB30E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Цель конкурса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1276C4E-D868-496C-B267-6CDA05D95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5242732" cy="3304117"/>
          </a:xfrm>
        </p:spPr>
        <p:txBody>
          <a:bodyPr/>
          <a:lstStyle/>
          <a:p>
            <a:r>
              <a:rPr lang="ru-RU" dirty="0"/>
              <a:t>поиск, поддержка и популяризация ярких, творческих российских специалистов дошкольного образования, способных разрабатывать, применять и распространять современные педагогические практики.</a:t>
            </a:r>
          </a:p>
          <a:p>
            <a:r>
              <a:rPr lang="ru-RU" dirty="0"/>
              <a:t>От одного человека – 1 заявка.</a:t>
            </a:r>
          </a:p>
        </p:txBody>
      </p:sp>
    </p:spTree>
    <p:extLst>
      <p:ext uri="{BB962C8B-B14F-4D97-AF65-F5344CB8AC3E}">
        <p14:creationId xmlns:p14="http://schemas.microsoft.com/office/powerpoint/2010/main" val="4261467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11206C-460E-47CC-970F-5B1F1E53B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/>
              <a:t>ГРАНТЫ ФОНДА “РУССКИЙ МИР”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3E2AF1-6CE3-4780-9C55-A01C166866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кого: НКО, </a:t>
            </a:r>
            <a:r>
              <a:rPr lang="ru-RU" dirty="0" err="1"/>
              <a:t>физ.лица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4B24D8-C505-4FD3-8718-AB66254A13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Когда:</a:t>
            </a:r>
          </a:p>
          <a:p>
            <a:pPr lvl="1"/>
            <a:r>
              <a:rPr lang="ru-RU" dirty="0"/>
              <a:t>Весенняя сессия (январь – июнь)</a:t>
            </a:r>
          </a:p>
          <a:p>
            <a:pPr lvl="1"/>
            <a:r>
              <a:rPr lang="ru-RU" dirty="0"/>
              <a:t>Осенняя сессия (июль – декабрь)</a:t>
            </a:r>
          </a:p>
          <a:p>
            <a:pPr marL="457200" lvl="1" indent="0">
              <a:buNone/>
            </a:pPr>
            <a:endParaRPr lang="ru-RU" dirty="0"/>
          </a:p>
          <a:p>
            <a:r>
              <a:rPr lang="ru-RU" dirty="0"/>
              <a:t>Сайт: </a:t>
            </a:r>
            <a:r>
              <a:rPr lang="en-US" dirty="0"/>
              <a:t>https://www.russkiymir.ru/grants/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C4BD757-4372-4190-B6CF-280E7794D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06530" y="2160983"/>
            <a:ext cx="4185618" cy="576262"/>
          </a:xfrm>
        </p:spPr>
        <p:txBody>
          <a:bodyPr/>
          <a:lstStyle/>
          <a:p>
            <a:r>
              <a:rPr lang="ru-RU" dirty="0"/>
              <a:t>Номинации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FBBAAE-D6D0-4BFD-85DF-F1957E0AB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06530" y="2731290"/>
            <a:ext cx="4185617" cy="3304117"/>
          </a:xfrm>
        </p:spPr>
        <p:txBody>
          <a:bodyPr/>
          <a:lstStyle/>
          <a:p>
            <a:r>
              <a:rPr lang="ru-RU" sz="2000" dirty="0"/>
              <a:t>проекты по продвижению русского языка;</a:t>
            </a:r>
          </a:p>
          <a:p>
            <a:r>
              <a:rPr lang="ru-RU" sz="2000" dirty="0"/>
              <a:t>проекты культурно-гуманитарной направленности.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929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5865D-F79D-4443-BCF8-8ADBD2BA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бюджетов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D8F925-AE11-4F6E-AEDB-3F315CFEC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1930400"/>
            <a:ext cx="4185623" cy="576262"/>
          </a:xfrm>
        </p:spPr>
        <p:txBody>
          <a:bodyPr/>
          <a:lstStyle/>
          <a:p>
            <a:r>
              <a:rPr lang="ru-RU" dirty="0"/>
              <a:t>Конкурсы для </a:t>
            </a:r>
            <a:r>
              <a:rPr lang="ru-RU" dirty="0" err="1"/>
              <a:t>физ.лиц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955297-E3D6-4848-BBA9-A98D27ECB7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/>
              <a:t>НЕЛЬЗЯ</a:t>
            </a:r>
          </a:p>
          <a:p>
            <a:r>
              <a:rPr lang="ru-RU" sz="2400" dirty="0"/>
              <a:t>Закладывать зарплаты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702655-5939-4CEA-B177-1B5FB2015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22573" y="2045691"/>
            <a:ext cx="4185618" cy="576262"/>
          </a:xfrm>
        </p:spPr>
        <p:txBody>
          <a:bodyPr/>
          <a:lstStyle/>
          <a:p>
            <a:r>
              <a:rPr lang="ru-RU" dirty="0"/>
              <a:t>Конкурсы для </a:t>
            </a:r>
            <a:r>
              <a:rPr lang="ru-RU" dirty="0" err="1"/>
              <a:t>юр.лиц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E9F03F-4988-498E-80D8-F45DA717D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22574" y="2737245"/>
            <a:ext cx="4185617" cy="330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НЕЛЬЗЯ</a:t>
            </a:r>
          </a:p>
          <a:p>
            <a:r>
              <a:rPr lang="ru-RU" sz="2400" dirty="0"/>
              <a:t>Закладывать расходы на текущую деятельность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3162258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6"/>
          <p:cNvSpPr txBox="1">
            <a:spLocks/>
          </p:cNvSpPr>
          <p:nvPr/>
        </p:nvSpPr>
        <p:spPr>
          <a:xfrm>
            <a:off x="2601745" y="851271"/>
            <a:ext cx="6988510" cy="48690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72742" tIns="36370" rIns="72742" bIns="3637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392" b="1" dirty="0">
              <a:latin typeface="+mn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2452" y="612845"/>
            <a:ext cx="112825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Результаты</a:t>
            </a:r>
            <a:r>
              <a:rPr lang="ru-RU" dirty="0"/>
              <a:t>:</a:t>
            </a:r>
          </a:p>
          <a:p>
            <a:r>
              <a:rPr lang="ru-RU" dirty="0"/>
              <a:t>— Чего мы добиваемся, каковы наши цели?</a:t>
            </a:r>
          </a:p>
          <a:p>
            <a:r>
              <a:rPr lang="ru-RU" dirty="0"/>
              <a:t>— Что мы стараемся сделать?</a:t>
            </a:r>
          </a:p>
          <a:p>
            <a:r>
              <a:rPr lang="ru-RU" dirty="0"/>
              <a:t>— Каких результатов мы хотим достичь?</a:t>
            </a:r>
          </a:p>
          <a:p>
            <a:r>
              <a:rPr lang="ru-RU" dirty="0"/>
              <a:t>— Какова приоритетность результатов?</a:t>
            </a:r>
          </a:p>
          <a:p>
            <a:r>
              <a:rPr lang="ru-RU" dirty="0"/>
              <a:t>— Как будет выглядеть «успех»?</a:t>
            </a:r>
          </a:p>
          <a:p>
            <a:endParaRPr lang="en-US" dirty="0"/>
          </a:p>
          <a:p>
            <a:r>
              <a:rPr lang="ru-RU" b="1" dirty="0"/>
              <a:t>Методы</a:t>
            </a:r>
            <a:r>
              <a:rPr lang="ru-RU" dirty="0"/>
              <a:t>:</a:t>
            </a:r>
          </a:p>
          <a:p>
            <a:r>
              <a:rPr lang="ru-RU" dirty="0"/>
              <a:t>— Как это следует сделать?</a:t>
            </a:r>
          </a:p>
          <a:p>
            <a:r>
              <a:rPr lang="ru-RU" dirty="0"/>
              <a:t>— Как нам этого достичь?</a:t>
            </a:r>
          </a:p>
          <a:p>
            <a:r>
              <a:rPr lang="ru-RU" dirty="0"/>
              <a:t>— Какие существуют альтернативные методы?</a:t>
            </a:r>
          </a:p>
          <a:p>
            <a:r>
              <a:rPr lang="ru-RU" dirty="0"/>
              <a:t>— Какой наилучший из возможных?</a:t>
            </a:r>
          </a:p>
          <a:p>
            <a:r>
              <a:rPr lang="ru-RU" dirty="0"/>
              <a:t>—  Какую систему приближения и оценки мы используем?</a:t>
            </a:r>
          </a:p>
          <a:p>
            <a:endParaRPr lang="ru-RU" dirty="0"/>
          </a:p>
          <a:p>
            <a:r>
              <a:rPr lang="ru-RU" b="1" dirty="0"/>
              <a:t>Ресурсы:</a:t>
            </a:r>
          </a:p>
          <a:p>
            <a:r>
              <a:rPr lang="ru-RU" dirty="0"/>
              <a:t>— Какие специалисты нам нужны?</a:t>
            </a:r>
          </a:p>
          <a:p>
            <a:r>
              <a:rPr lang="ru-RU" dirty="0"/>
              <a:t>— Сколько потребуется людей?</a:t>
            </a:r>
          </a:p>
          <a:p>
            <a:r>
              <a:rPr lang="ru-RU" dirty="0"/>
              <a:t>— Какова стоимость реализации решений?</a:t>
            </a:r>
          </a:p>
          <a:p>
            <a:r>
              <a:rPr lang="ru-RU" dirty="0"/>
              <a:t>— Сколько нужно времени?</a:t>
            </a:r>
          </a:p>
          <a:p>
            <a:r>
              <a:rPr lang="ru-RU" dirty="0"/>
              <a:t>— Какие дополнительные ресурсы понадобятся? </a:t>
            </a:r>
          </a:p>
        </p:txBody>
      </p:sp>
    </p:spTree>
    <p:extLst>
      <p:ext uri="{BB962C8B-B14F-4D97-AF65-F5344CB8AC3E}">
        <p14:creationId xmlns:p14="http://schemas.microsoft.com/office/powerpoint/2010/main" val="1695020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38985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95070F-3C4B-46B9-90CB-607C64D42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ru-RU" dirty="0"/>
              <a:t>Критерии оценки проектов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DFFB20-0B46-4FAE-A0D5-7D94DCCE7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66274"/>
            <a:ext cx="8596668" cy="579120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>
                <a:latin typeface="Calibri Light" panose="020F0302020204030204" pitchFamily="34" charset="0"/>
              </a:rPr>
              <a:t>Актуальность и социальная значимость проекта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Логическая связность и реализуемость проекта, соответствие мероприятий проекта его целям, задачам и ожидаемым результатам	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Инновационность, уникальность проекта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Соотношение планируемых расходов на реализацию проекта и его ожидаемых результатов, адекватность, измеримость и достижимость таких результатов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Реалистичность бюджета проекта и обоснованность планируемых расходов на реализацию проекта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Масштаб реализации проекта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Собственный вклад организации и дополнительные ресурсы, привлекаемые на реализацию проекта, перспективы его дальнейшего развития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Опыт организации по успешной реализации программ, проектов по соответствующему направлению деятельности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Соответствие опыта и компетенций команды проекта планируемой деятельности</a:t>
            </a:r>
          </a:p>
          <a:p>
            <a:r>
              <a:rPr lang="ru-RU" sz="2000" dirty="0">
                <a:latin typeface="Calibri Light" panose="020F0302020204030204" pitchFamily="34" charset="0"/>
              </a:rPr>
              <a:t>Информационная открытость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472641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важно отразить: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92827"/>
            <a:ext cx="8596668" cy="4448536"/>
          </a:xfrm>
        </p:spPr>
        <p:txBody>
          <a:bodyPr/>
          <a:lstStyle/>
          <a:p>
            <a:pPr lvl="0" fontAlgn="base"/>
            <a:r>
              <a:rPr lang="ru-RU" sz="2400" dirty="0"/>
              <a:t>Авторы проекта хорошо знают проблему</a:t>
            </a:r>
          </a:p>
          <a:p>
            <a:pPr fontAlgn="base"/>
            <a:r>
              <a:rPr lang="ru-RU" sz="2400" dirty="0"/>
              <a:t>Результаты проекта будут значимы не только для его авторов и исполнителей</a:t>
            </a:r>
          </a:p>
          <a:p>
            <a:pPr lvl="0" fontAlgn="base"/>
            <a:r>
              <a:rPr lang="ru-RU" sz="2400" dirty="0"/>
              <a:t>Предлагаются высокоэффективные методы решения проблемы</a:t>
            </a:r>
          </a:p>
          <a:p>
            <a:pPr fontAlgn="base"/>
            <a:r>
              <a:rPr lang="ru-RU" sz="2400" dirty="0"/>
              <a:t>Проект может быть выполнен в обозримые сроки</a:t>
            </a:r>
          </a:p>
          <a:p>
            <a:pPr lvl="0" fontAlgn="base"/>
            <a:r>
              <a:rPr lang="ru-RU" sz="2400" dirty="0"/>
              <a:t>У команды есть опыт осуществления схожих проектов</a:t>
            </a:r>
          </a:p>
          <a:p>
            <a:r>
              <a:rPr lang="ru-RU" sz="2400" dirty="0"/>
              <a:t>Проект будет выполняться специалистами</a:t>
            </a:r>
          </a:p>
          <a:p>
            <a:r>
              <a:rPr lang="ru-RU" sz="2400" dirty="0"/>
              <a:t>Запрашиваемые средства не являются чрезмерными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945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Заголовок 7"/>
          <p:cNvSpPr>
            <a:spLocks noGrp="1"/>
          </p:cNvSpPr>
          <p:nvPr>
            <p:ph type="title"/>
          </p:nvPr>
        </p:nvSpPr>
        <p:spPr>
          <a:xfrm>
            <a:off x="603810" y="416415"/>
            <a:ext cx="5050206" cy="1050706"/>
          </a:xfrm>
        </p:spPr>
        <p:txBody>
          <a:bodyPr/>
          <a:lstStyle/>
          <a:p>
            <a:pPr>
              <a:defRPr/>
            </a:pPr>
            <a:r>
              <a:rPr lang="ru-RU" altLang="ru-RU" dirty="0"/>
              <a:t>Полезные ссылки</a:t>
            </a:r>
          </a:p>
        </p:txBody>
      </p:sp>
      <p:sp>
        <p:nvSpPr>
          <p:cNvPr id="30726" name="Объект 8"/>
          <p:cNvSpPr>
            <a:spLocks noGrp="1"/>
          </p:cNvSpPr>
          <p:nvPr>
            <p:ph idx="1"/>
          </p:nvPr>
        </p:nvSpPr>
        <p:spPr>
          <a:xfrm>
            <a:off x="260973" y="1465524"/>
            <a:ext cx="10786086" cy="4976061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000" dirty="0"/>
              <a:t>О проектировании в целом: </a:t>
            </a:r>
            <a:r>
              <a:rPr lang="en-US" altLang="ru-RU" sz="2000" dirty="0">
                <a:hlinkClick r:id="rId2"/>
              </a:rPr>
              <a:t>http://ru.wikipedia.org/wiki/</a:t>
            </a:r>
            <a:r>
              <a:rPr lang="ru-RU" altLang="ru-RU" sz="2000" dirty="0" err="1">
                <a:hlinkClick r:id="rId2"/>
              </a:rPr>
              <a:t>Социальное_проектирование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О проектировании и ФК-2017 для Удмуртии: </a:t>
            </a:r>
            <a:r>
              <a:rPr lang="ru-RU" altLang="ru-RU" sz="2000" u="sng" dirty="0" err="1">
                <a:hlinkClick r:id="rId3" action="ppaction://hlinkfile"/>
              </a:rPr>
              <a:t>Мойсоцпроект.рф</a:t>
            </a:r>
            <a:r>
              <a:rPr lang="ru-RU" altLang="ru-RU" sz="2000" u="sng" dirty="0"/>
              <a:t> </a:t>
            </a:r>
          </a:p>
          <a:p>
            <a:r>
              <a:rPr lang="ru-RU" altLang="ru-RU" sz="2000" dirty="0"/>
              <a:t>Республиканский центр развития молодежного и детского движения: </a:t>
            </a:r>
            <a:r>
              <a:rPr lang="en-US" altLang="ru-RU" sz="2000" dirty="0">
                <a:hlinkClick r:id="rId4"/>
              </a:rPr>
              <a:t>http://vk.com/rcrmdd</a:t>
            </a:r>
            <a:r>
              <a:rPr lang="ru-RU" altLang="ru-RU" sz="2000" dirty="0"/>
              <a:t> </a:t>
            </a:r>
          </a:p>
          <a:p>
            <a:pPr eaLnBrk="1" hangingPunct="1"/>
            <a:r>
              <a:rPr lang="ru-RU" altLang="ru-RU" sz="2000" dirty="0"/>
              <a:t>Молодежное движение Креативный капитал: </a:t>
            </a:r>
            <a:r>
              <a:rPr lang="en-US" altLang="ru-RU" sz="2000" dirty="0">
                <a:hlinkClick r:id="rId5"/>
              </a:rPr>
              <a:t>http://vk.com/kreativniy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О некоторых аспектах фандрайзинга: </a:t>
            </a:r>
            <a:r>
              <a:rPr lang="en-US" altLang="ru-RU" sz="2000" dirty="0">
                <a:hlinkClick r:id="rId6"/>
              </a:rPr>
              <a:t>http://school.planeta.ru/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Форум Доноров: </a:t>
            </a:r>
            <a:r>
              <a:rPr lang="en-US" altLang="ru-RU" sz="2000" dirty="0">
                <a:hlinkClick r:id="rId7"/>
              </a:rPr>
              <a:t>http://www.donorsforum.ru/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Портал АИС Молодежь</a:t>
            </a:r>
            <a:r>
              <a:rPr lang="ru-RU" altLang="ru-RU" sz="2000" dirty="0">
                <a:hlinkClick r:id="rId8"/>
              </a:rPr>
              <a:t>: </a:t>
            </a:r>
            <a:r>
              <a:rPr lang="en-US" altLang="ru-RU" sz="2000" dirty="0">
                <a:hlinkClick r:id="rId8"/>
              </a:rPr>
              <a:t>http://ais.fadm.gov.ru/</a:t>
            </a:r>
            <a:r>
              <a:rPr lang="ru-RU" altLang="ru-RU" sz="2000" dirty="0"/>
              <a:t> </a:t>
            </a:r>
          </a:p>
          <a:p>
            <a:pPr eaLnBrk="1" hangingPunct="1"/>
            <a:r>
              <a:rPr lang="ru-RU" altLang="ru-RU" sz="2000" dirty="0"/>
              <a:t>Фонд Президентских грантов: </a:t>
            </a:r>
            <a:r>
              <a:rPr lang="ru-RU" altLang="ru-RU" sz="2000" u="sng" dirty="0" err="1">
                <a:solidFill>
                  <a:schemeClr val="accent3"/>
                </a:solidFill>
              </a:rPr>
              <a:t>президентскиегранты.рф</a:t>
            </a:r>
            <a:r>
              <a:rPr lang="ru-RU" altLang="ru-RU" sz="2000" u="sng" dirty="0">
                <a:solidFill>
                  <a:schemeClr val="accent3"/>
                </a:solidFill>
              </a:rPr>
              <a:t> </a:t>
            </a:r>
          </a:p>
          <a:p>
            <a:r>
              <a:rPr lang="ru-RU" altLang="ru-RU" sz="2000" dirty="0">
                <a:solidFill>
                  <a:schemeClr val="tx1"/>
                </a:solidFill>
              </a:rPr>
              <a:t>ВСЕ КОНКУРСЫ: </a:t>
            </a:r>
            <a:r>
              <a:rPr lang="en-US" altLang="ru-RU" sz="2000" u="sng" dirty="0">
                <a:solidFill>
                  <a:schemeClr val="accent3"/>
                </a:solidFill>
              </a:rPr>
              <a:t>http://vsekonkursy.ru</a:t>
            </a:r>
            <a:endParaRPr lang="ru-RU" altLang="ru-RU" sz="2000" u="sng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62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Заголовок 7"/>
          <p:cNvSpPr>
            <a:spLocks noGrp="1"/>
          </p:cNvSpPr>
          <p:nvPr>
            <p:ph type="title"/>
          </p:nvPr>
        </p:nvSpPr>
        <p:spPr>
          <a:xfrm>
            <a:off x="603808" y="318565"/>
            <a:ext cx="5050206" cy="1050706"/>
          </a:xfrm>
        </p:spPr>
        <p:txBody>
          <a:bodyPr/>
          <a:lstStyle/>
          <a:p>
            <a:pPr>
              <a:defRPr/>
            </a:pPr>
            <a:r>
              <a:rPr lang="ru-RU" altLang="ru-RU" dirty="0"/>
              <a:t>Полезные ссылки</a:t>
            </a:r>
          </a:p>
        </p:txBody>
      </p:sp>
      <p:sp>
        <p:nvSpPr>
          <p:cNvPr id="30726" name="Объект 8"/>
          <p:cNvSpPr>
            <a:spLocks noGrp="1"/>
          </p:cNvSpPr>
          <p:nvPr>
            <p:ph idx="1"/>
          </p:nvPr>
        </p:nvSpPr>
        <p:spPr>
          <a:xfrm>
            <a:off x="652393" y="1369271"/>
            <a:ext cx="10003243" cy="4976061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000" dirty="0"/>
              <a:t>О проектировании в целом: </a:t>
            </a:r>
            <a:r>
              <a:rPr lang="en-US" altLang="ru-RU" sz="2000" dirty="0">
                <a:hlinkClick r:id="rId2"/>
              </a:rPr>
              <a:t>http://ru.wikipedia.org/wiki/</a:t>
            </a:r>
            <a:r>
              <a:rPr lang="ru-RU" altLang="ru-RU" sz="2000" dirty="0" err="1">
                <a:hlinkClick r:id="rId2"/>
              </a:rPr>
              <a:t>Социальное_проектирование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О проектировании и ФК-2017 для Удмуртии: </a:t>
            </a:r>
            <a:r>
              <a:rPr lang="ru-RU" altLang="ru-RU" sz="2000" u="sng" dirty="0" err="1">
                <a:hlinkClick r:id="rId3" action="ppaction://hlinkfile"/>
              </a:rPr>
              <a:t>Мойсоцпроект.рф</a:t>
            </a:r>
            <a:r>
              <a:rPr lang="ru-RU" altLang="ru-RU" sz="2000" u="sng" dirty="0"/>
              <a:t> </a:t>
            </a:r>
          </a:p>
          <a:p>
            <a:r>
              <a:rPr lang="ru-RU" altLang="ru-RU" sz="2000" dirty="0"/>
              <a:t>Республиканский центр развития молодежного и детского движения: </a:t>
            </a:r>
            <a:r>
              <a:rPr lang="en-US" altLang="ru-RU" sz="2000" dirty="0">
                <a:hlinkClick r:id="rId4"/>
              </a:rPr>
              <a:t>http://vk.com/rcrmdd</a:t>
            </a:r>
            <a:r>
              <a:rPr lang="ru-RU" altLang="ru-RU" sz="2000" dirty="0"/>
              <a:t> </a:t>
            </a:r>
          </a:p>
          <a:p>
            <a:pPr eaLnBrk="1" hangingPunct="1"/>
            <a:r>
              <a:rPr lang="ru-RU" altLang="ru-RU" sz="2000" dirty="0"/>
              <a:t>Молодежное движение Креативный капитал: </a:t>
            </a:r>
            <a:r>
              <a:rPr lang="en-US" altLang="ru-RU" sz="2000" dirty="0">
                <a:hlinkClick r:id="rId5"/>
              </a:rPr>
              <a:t>http://vk.com/kreativniy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О некоторых аспектах фандрайзинга: </a:t>
            </a:r>
            <a:r>
              <a:rPr lang="en-US" altLang="ru-RU" sz="2000" dirty="0">
                <a:hlinkClick r:id="rId6"/>
              </a:rPr>
              <a:t>http://school.planeta.ru/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Форум Доноров: </a:t>
            </a:r>
            <a:r>
              <a:rPr lang="en-US" altLang="ru-RU" sz="2000" dirty="0">
                <a:hlinkClick r:id="rId7"/>
              </a:rPr>
              <a:t>http://www.donorsforum.ru/</a:t>
            </a:r>
            <a:endParaRPr lang="ru-RU" altLang="ru-RU" sz="2000" dirty="0"/>
          </a:p>
          <a:p>
            <a:pPr eaLnBrk="1" hangingPunct="1"/>
            <a:r>
              <a:rPr lang="ru-RU" altLang="ru-RU" sz="2000" dirty="0"/>
              <a:t>Портал АИС Молодежь</a:t>
            </a:r>
            <a:r>
              <a:rPr lang="ru-RU" altLang="ru-RU" sz="2000" dirty="0">
                <a:hlinkClick r:id="rId8"/>
              </a:rPr>
              <a:t>: </a:t>
            </a:r>
            <a:r>
              <a:rPr lang="en-US" altLang="ru-RU" sz="2000" dirty="0">
                <a:hlinkClick r:id="rId8"/>
              </a:rPr>
              <a:t>http://ais.fadm.gov.ru/</a:t>
            </a:r>
            <a:r>
              <a:rPr lang="ru-RU" altLang="ru-RU" sz="2000" dirty="0"/>
              <a:t> </a:t>
            </a:r>
          </a:p>
          <a:p>
            <a:pPr eaLnBrk="1" hangingPunct="1"/>
            <a:r>
              <a:rPr lang="ru-RU" altLang="ru-RU" sz="2000" dirty="0"/>
              <a:t>Фонд Президентских грантов: </a:t>
            </a:r>
            <a:r>
              <a:rPr lang="ru-RU" altLang="ru-RU" sz="2000" u="sng" dirty="0" err="1">
                <a:solidFill>
                  <a:schemeClr val="accent3"/>
                </a:solidFill>
              </a:rPr>
              <a:t>президентскиегранты.рф</a:t>
            </a:r>
            <a:r>
              <a:rPr lang="ru-RU" altLang="ru-RU" sz="2000" u="sng" dirty="0">
                <a:solidFill>
                  <a:schemeClr val="accent3"/>
                </a:solidFill>
              </a:rPr>
              <a:t> </a:t>
            </a:r>
          </a:p>
          <a:p>
            <a:r>
              <a:rPr lang="ru-RU" altLang="ru-RU" sz="2000" dirty="0">
                <a:solidFill>
                  <a:schemeClr val="tx1"/>
                </a:solidFill>
              </a:rPr>
              <a:t>ВСЕ КОНКУРСЫ: </a:t>
            </a:r>
            <a:r>
              <a:rPr lang="en-US" altLang="ru-RU" sz="2000" u="sng" dirty="0">
                <a:solidFill>
                  <a:schemeClr val="accent3"/>
                </a:solidFill>
              </a:rPr>
              <a:t>http://vsekonkursy.ru</a:t>
            </a:r>
            <a:endParaRPr lang="ru-RU" altLang="ru-RU" sz="2000" u="sng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887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7"/>
          <p:cNvSpPr txBox="1">
            <a:spLocks noChangeArrowheads="1"/>
          </p:cNvSpPr>
          <p:nvPr/>
        </p:nvSpPr>
        <p:spPr bwMode="auto">
          <a:xfrm>
            <a:off x="1393909" y="887722"/>
            <a:ext cx="7715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ru-RU" altLang="ru-RU" sz="4000" dirty="0">
                <a:latin typeface="Georgia" panose="02040502050405020303" pitchFamily="18" charset="0"/>
              </a:rPr>
              <a:t>- Благодарим за внимание 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93909" y="2639510"/>
            <a:ext cx="7956550" cy="2351183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ru-RU" dirty="0"/>
              <a:t>С уважением, Дирекция Акселератора проектов «</a:t>
            </a:r>
            <a:r>
              <a:rPr lang="ru-RU" dirty="0" err="1"/>
              <a:t>ФАСТ.Революция</a:t>
            </a:r>
            <a:r>
              <a:rPr lang="ru-RU" dirty="0"/>
              <a:t>»</a:t>
            </a:r>
          </a:p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en-US" dirty="0"/>
              <a:t>VK:</a:t>
            </a:r>
            <a:r>
              <a:rPr lang="ru-RU" dirty="0"/>
              <a:t> </a:t>
            </a:r>
            <a:r>
              <a:rPr lang="en-US" dirty="0"/>
              <a:t>http://vk.com/programmafast</a:t>
            </a:r>
            <a:endParaRPr lang="ru-RU" dirty="0"/>
          </a:p>
          <a:p>
            <a:pPr>
              <a:defRPr/>
            </a:pPr>
            <a:r>
              <a:rPr lang="en-US" dirty="0"/>
              <a:t>E-mail: </a:t>
            </a:r>
            <a:r>
              <a:rPr lang="en-US" dirty="0">
                <a:latin typeface="arial" panose="020B0604020202020204" pitchFamily="34" charset="0"/>
              </a:rPr>
              <a:t>programmafast@gmail.com</a:t>
            </a:r>
            <a:endParaRPr lang="ru-RU" dirty="0"/>
          </a:p>
          <a:p>
            <a:pPr>
              <a:defRPr/>
            </a:pPr>
            <a:r>
              <a:rPr lang="en-US" dirty="0"/>
              <a:t>Web: </a:t>
            </a:r>
            <a:r>
              <a:rPr lang="ru-RU" dirty="0" err="1"/>
              <a:t>Мойсоцпроект.рф</a:t>
            </a:r>
            <a:endParaRPr lang="ru-RU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1ACDABE-31C6-4ACD-9805-BEC9BE41A5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145" y="5858818"/>
            <a:ext cx="1948802" cy="72552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563E8AD-CF27-496F-8687-84065072C1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262" y="5692080"/>
            <a:ext cx="806949" cy="89226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BD45C22-F5D9-4F3C-B60A-E156CADFC25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2"/>
          <a:stretch/>
        </p:blipFill>
        <p:spPr>
          <a:xfrm>
            <a:off x="401053" y="5616335"/>
            <a:ext cx="7488709" cy="107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14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08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96D94894-5D62-40B0-98CE-56795247A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«Что есть проект?»</a:t>
            </a:r>
          </a:p>
        </p:txBody>
      </p:sp>
      <p:sp>
        <p:nvSpPr>
          <p:cNvPr id="9219" name="Содержимое 5">
            <a:extLst>
              <a:ext uri="{FF2B5EF4-FFF2-40B4-BE49-F238E27FC236}">
                <a16:creationId xmlns:a16="http://schemas.microsoft.com/office/drawing/2014/main" id="{09404542-64F9-4961-AEF1-6A494815A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5579"/>
            <a:ext cx="9830771" cy="3880773"/>
          </a:xfrm>
        </p:spPr>
        <p:txBody>
          <a:bodyPr>
            <a:normAutofit lnSpcReduction="10000"/>
          </a:bodyPr>
          <a:lstStyle/>
          <a:p>
            <a:r>
              <a:rPr lang="ru-RU" altLang="ru-RU" sz="2400" dirty="0"/>
              <a:t>Главная цель проектирования – РЕШИТЬ проблему. Или хотя бы сделать </a:t>
            </a:r>
            <a:r>
              <a:rPr lang="ru-RU" altLang="ru-RU" sz="2400" b="1" dirty="0"/>
              <a:t>лучше</a:t>
            </a:r>
            <a:r>
              <a:rPr lang="ru-RU" altLang="ru-RU" sz="2400" dirty="0"/>
              <a:t> ту среду, в которой находится автор и его целевая аудитория.</a:t>
            </a:r>
          </a:p>
          <a:p>
            <a:endParaRPr lang="ru-RU" altLang="ru-RU" sz="2400" dirty="0"/>
          </a:p>
          <a:p>
            <a:r>
              <a:rPr lang="ru-RU" altLang="ru-RU" sz="2400" dirty="0"/>
              <a:t>Проект ВСЕГДА:</a:t>
            </a:r>
          </a:p>
          <a:p>
            <a:pPr lvl="2"/>
            <a:r>
              <a:rPr lang="ru-RU" altLang="ru-RU" sz="2000" dirty="0"/>
              <a:t> имеет начало и конец</a:t>
            </a:r>
          </a:p>
          <a:p>
            <a:pPr lvl="2"/>
            <a:r>
              <a:rPr lang="ru-RU" altLang="ru-RU" sz="2000" dirty="0"/>
              <a:t>содержит некие уникальные подходы к решению проблемы (до вас ТОЧНО никто на этой территории и с этой аудиторией ТАК не делал)</a:t>
            </a:r>
          </a:p>
          <a:p>
            <a:pPr lvl="2"/>
            <a:r>
              <a:rPr lang="ru-RU" altLang="ru-RU" sz="2000" dirty="0"/>
              <a:t>Направлен на устранение проблемы либо создание чего-то нового.</a:t>
            </a:r>
          </a:p>
          <a:p>
            <a:pPr lvl="2"/>
            <a:r>
              <a:rPr lang="ru-RU" altLang="ru-RU" sz="2000" dirty="0"/>
              <a:t>Имеет ПОЛОЖИТЕЛЬНЫЙ социальный эффект</a:t>
            </a:r>
          </a:p>
          <a:p>
            <a:pPr lvl="2"/>
            <a:endParaRPr lang="ru-RU" altLang="ru-RU" sz="2000" dirty="0"/>
          </a:p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78444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10A71-5F8B-499D-B089-67A38D9D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что дают гранты?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0289C2B-483C-4C12-AEA3-FE8F522E0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279843"/>
              </p:ext>
            </p:extLst>
          </p:nvPr>
        </p:nvGraphicFramePr>
        <p:xfrm>
          <a:off x="677863" y="1363580"/>
          <a:ext cx="9909926" cy="4678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0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BD3FF-0524-484A-96D7-BEC939D0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Кому дают гранты?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03E93BD4-7DC1-4F70-AB6F-EB7230CBF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НКО (созданным не ранее, чем за 6 месяцев до конкурса)</a:t>
            </a:r>
          </a:p>
          <a:p>
            <a:r>
              <a:rPr lang="ru-RU" sz="2400" dirty="0" err="1"/>
              <a:t>Физ.лицам</a:t>
            </a:r>
            <a:endParaRPr lang="ru-RU" sz="2400" dirty="0"/>
          </a:p>
          <a:p>
            <a:r>
              <a:rPr lang="ru-RU" sz="2400" dirty="0"/>
              <a:t>Другим организациям, в зависимости от специфики фонда/конкурса</a:t>
            </a:r>
          </a:p>
        </p:txBody>
      </p:sp>
    </p:spTree>
    <p:extLst>
      <p:ext uri="{BB962C8B-B14F-4D97-AF65-F5344CB8AC3E}">
        <p14:creationId xmlns:p14="http://schemas.microsoft.com/office/powerpoint/2010/main" val="1062056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D3633-BA98-4671-8D1C-84208980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что дают гранты?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32E8B8-7229-4122-8B9C-D101C5E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6505"/>
            <a:ext cx="8596668" cy="4324857"/>
          </a:xfrm>
        </p:spPr>
        <p:txBody>
          <a:bodyPr/>
          <a:lstStyle/>
          <a:p>
            <a:r>
              <a:rPr lang="ru-RU" dirty="0"/>
              <a:t>На реализацию проектов/программ, подходящих профилю фонда</a:t>
            </a:r>
          </a:p>
          <a:p>
            <a:r>
              <a:rPr lang="ru-RU" dirty="0"/>
              <a:t>На научные изыскания</a:t>
            </a:r>
          </a:p>
          <a:p>
            <a:r>
              <a:rPr lang="ru-RU" dirty="0"/>
              <a:t>На стажировки/экспедиции/образовательные поездки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Грант – это ВСЕГДА целевое финансирование, за которое грантополучатель отчитывается в соответствии с заявленными планами, </a:t>
            </a:r>
            <a:r>
              <a:rPr lang="en-US" dirty="0"/>
              <a:t>KPI </a:t>
            </a:r>
            <a:r>
              <a:rPr lang="ru-RU" dirty="0"/>
              <a:t>и сметой.</a:t>
            </a:r>
          </a:p>
          <a:p>
            <a:pPr marL="0" indent="0">
              <a:buNone/>
            </a:pPr>
            <a:r>
              <a:rPr lang="ru-RU" dirty="0"/>
              <a:t>ВАЖНО: грант может быть отозван фондом в случае выявления нарушений в расходовании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235049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>
            <a:extLst>
              <a:ext uri="{FF2B5EF4-FFF2-40B4-BE49-F238E27FC236}">
                <a16:creationId xmlns:a16="http://schemas.microsoft.com/office/drawing/2014/main" id="{2999CF19-DF5B-4F28-81E7-D34ACC2353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725083"/>
            <a:ext cx="10905066" cy="340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61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154FAF-335E-4F93-97DA-C137462E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Благотворительный фонд Елены и Геннадия Тимченко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1B10A0-0B68-461C-9AC8-60D31A3846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Для кого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41A39F-C138-4B95-B8DF-EF9C214CFA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НКО</a:t>
            </a:r>
          </a:p>
          <a:p>
            <a:r>
              <a:rPr lang="ru-RU" dirty="0"/>
              <a:t>Школы</a:t>
            </a:r>
          </a:p>
          <a:p>
            <a:r>
              <a:rPr lang="ru-RU" dirty="0"/>
              <a:t>Музеи</a:t>
            </a:r>
          </a:p>
          <a:p>
            <a:r>
              <a:rPr lang="ru-RU" dirty="0"/>
              <a:t>Библиотеки</a:t>
            </a:r>
          </a:p>
          <a:p>
            <a:r>
              <a:rPr lang="ru-RU" dirty="0"/>
              <a:t>Прочие государственные и муниципальные учреждения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Сайт: </a:t>
            </a:r>
            <a:r>
              <a:rPr lang="en-US" dirty="0">
                <a:hlinkClick r:id="rId2"/>
              </a:rPr>
              <a:t>http://cultmosaic.ru</a:t>
            </a:r>
            <a:r>
              <a:rPr lang="ru-RU" dirty="0"/>
              <a:t> 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EA9C95CD-B84B-4D59-8C36-7E0001DE994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263" y="1930400"/>
            <a:ext cx="5651977" cy="3202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73228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1048</Words>
  <Application>Microsoft Office PowerPoint</Application>
  <PresentationFormat>Широкоэкранный</PresentationFormat>
  <Paragraphs>183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</vt:lpstr>
      <vt:lpstr>Calibri Light</vt:lpstr>
      <vt:lpstr>Georgia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«Что есть проект?»</vt:lpstr>
      <vt:lpstr>На что дают гранты?</vt:lpstr>
      <vt:lpstr>Кому дают гранты?</vt:lpstr>
      <vt:lpstr>На что дают гранты?</vt:lpstr>
      <vt:lpstr>Презентация PowerPoint</vt:lpstr>
      <vt:lpstr>Благотворительный фонд Елены и Геннадия Тимченко</vt:lpstr>
      <vt:lpstr>Презентация PowerPoint</vt:lpstr>
      <vt:lpstr>Фонд Президентских грантов</vt:lpstr>
      <vt:lpstr>Презентация PowerPoint</vt:lpstr>
      <vt:lpstr>Всероссийский конкурс молодежных проектов</vt:lpstr>
      <vt:lpstr>Презентация PowerPoint</vt:lpstr>
      <vt:lpstr>Конкурс для волонтеров «Хочу делать добро!»</vt:lpstr>
      <vt:lpstr>Конкурс стипендий и грантов им. Выготского 2018</vt:lpstr>
      <vt:lpstr>ГРАНТЫ ФОНДА “РУССКИЙ МИР”</vt:lpstr>
      <vt:lpstr>Вопрос бюджетов</vt:lpstr>
      <vt:lpstr>Презентация PowerPoint</vt:lpstr>
      <vt:lpstr>Критерии оценки проектов</vt:lpstr>
      <vt:lpstr>Что важно отразить:</vt:lpstr>
      <vt:lpstr>Полезные ссылки</vt:lpstr>
      <vt:lpstr>Полезные ссылки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 Ладыжец</dc:creator>
  <cp:lastModifiedBy>Eugenia Ladyzhets</cp:lastModifiedBy>
  <cp:revision>29</cp:revision>
  <dcterms:created xsi:type="dcterms:W3CDTF">2015-07-27T09:38:05Z</dcterms:created>
  <dcterms:modified xsi:type="dcterms:W3CDTF">2017-12-09T05:39:17Z</dcterms:modified>
</cp:coreProperties>
</file>